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69" r:id="rId4"/>
    <p:sldId id="262" r:id="rId5"/>
    <p:sldId id="275" r:id="rId6"/>
    <p:sldId id="260" r:id="rId7"/>
    <p:sldId id="263" r:id="rId8"/>
    <p:sldId id="268" r:id="rId9"/>
    <p:sldId id="272" r:id="rId10"/>
    <p:sldId id="270" r:id="rId11"/>
    <p:sldId id="273" r:id="rId12"/>
    <p:sldId id="266" r:id="rId13"/>
    <p:sldId id="274"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9630" autoAdjust="0"/>
  </p:normalViewPr>
  <p:slideViewPr>
    <p:cSldViewPr snapToGrid="0">
      <p:cViewPr varScale="1">
        <p:scale>
          <a:sx n="47" d="100"/>
          <a:sy n="47" d="100"/>
        </p:scale>
        <p:origin x="1348" y="44"/>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FC8EB-7706-4C18-AEEA-AA0C322B5821}" type="datetimeFigureOut">
              <a:rPr lang="en-GB" smtClean="0"/>
              <a:t>10/06/2026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7A720-8747-4379-97E9-5DC010B30C14}" type="slidenum">
              <a:rPr lang="en-GB" smtClean="0"/>
              <a:t>‹#›</a:t>
            </a:fld>
            <a:endParaRPr lang="en-GB"/>
          </a:p>
        </p:txBody>
      </p:sp>
    </p:spTree>
    <p:extLst>
      <p:ext uri="{BB962C8B-B14F-4D97-AF65-F5344CB8AC3E}">
        <p14:creationId xmlns:p14="http://schemas.microsoft.com/office/powerpoint/2010/main" val="230691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acks.cdc.gov/view/cdc/13494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TBPs are the controls applied in addition to SICPs when caring for someone with a known or suspected infection or colonisation.</a:t>
            </a:r>
          </a:p>
          <a:p>
            <a:r>
              <a:rPr lang="en-GB" dirty="0"/>
              <a:t>They play a crucial part in preventing the onward transmission of infection to HCWs, patients and visitors.</a:t>
            </a:r>
          </a:p>
          <a:p>
            <a:r>
              <a:rPr lang="en-GB" dirty="0"/>
              <a:t>TBPs guidance is fully outlined in the National IPC Manual produced by ARHAI Scotland and although a lot of the content within these slides focuses on PPE, all components of TBPs are important</a:t>
            </a:r>
          </a:p>
          <a:p>
            <a:r>
              <a:rPr lang="en-GB" dirty="0"/>
              <a:t>TBPs have been applied in health and care settings for decades and it is important you are aware of some planned key changes </a:t>
            </a:r>
          </a:p>
        </p:txBody>
      </p:sp>
      <p:sp>
        <p:nvSpPr>
          <p:cNvPr id="4" name="Slide Number Placeholder 3"/>
          <p:cNvSpPr>
            <a:spLocks noGrp="1"/>
          </p:cNvSpPr>
          <p:nvPr>
            <p:ph type="sldNum" sz="quarter" idx="5"/>
          </p:nvPr>
        </p:nvSpPr>
        <p:spPr/>
        <p:txBody>
          <a:bodyPr/>
          <a:lstStyle/>
          <a:p>
            <a:fld id="{DFF7A720-8747-4379-97E9-5DC010B30C14}" type="slidenum">
              <a:rPr lang="en-GB" smtClean="0"/>
              <a:t>3</a:t>
            </a:fld>
            <a:endParaRPr lang="en-GB"/>
          </a:p>
        </p:txBody>
      </p:sp>
    </p:spTree>
    <p:extLst>
      <p:ext uri="{BB962C8B-B14F-4D97-AF65-F5344CB8AC3E}">
        <p14:creationId xmlns:p14="http://schemas.microsoft.com/office/powerpoint/2010/main" val="133680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F7A720-8747-4379-97E9-5DC010B30C14}" type="slidenum">
              <a:rPr lang="en-GB" smtClean="0"/>
              <a:t>12</a:t>
            </a:fld>
            <a:endParaRPr lang="en-GB"/>
          </a:p>
        </p:txBody>
      </p:sp>
    </p:spTree>
    <p:extLst>
      <p:ext uri="{BB962C8B-B14F-4D97-AF65-F5344CB8AC3E}">
        <p14:creationId xmlns:p14="http://schemas.microsoft.com/office/powerpoint/2010/main" val="20835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way we describe transmission is changing;</a:t>
            </a:r>
          </a:p>
          <a:p>
            <a:r>
              <a:rPr lang="en-GB" dirty="0"/>
              <a:t>We will no longer refer to droplet, airborne and contact</a:t>
            </a:r>
          </a:p>
          <a:p>
            <a:r>
              <a:rPr lang="en-GB" dirty="0"/>
              <a:t>Instead we will refer to air transmission and contact transmission</a:t>
            </a:r>
          </a:p>
          <a:p>
            <a:r>
              <a:rPr lang="en-GB" dirty="0"/>
              <a:t>Aerosol Generating Procedures (AGPs) will be withdrawn but rather guidance will describe higher risk associated with coughing and high speed devices on the respiratory tract.</a:t>
            </a:r>
          </a:p>
          <a:p>
            <a:r>
              <a:rPr lang="en-GB" dirty="0"/>
              <a:t>Introduction of respiratory categories for respiratory pathogens; R1, R2 and R3</a:t>
            </a:r>
          </a:p>
          <a:p>
            <a:endParaRPr lang="en-GB" dirty="0"/>
          </a:p>
        </p:txBody>
      </p:sp>
      <p:sp>
        <p:nvSpPr>
          <p:cNvPr id="4" name="Slide Number Placeholder 3"/>
          <p:cNvSpPr>
            <a:spLocks noGrp="1"/>
          </p:cNvSpPr>
          <p:nvPr>
            <p:ph type="sldNum" sz="quarter" idx="5"/>
          </p:nvPr>
        </p:nvSpPr>
        <p:spPr/>
        <p:txBody>
          <a:bodyPr/>
          <a:lstStyle/>
          <a:p>
            <a:fld id="{DFF7A720-8747-4379-97E9-5DC010B30C14}" type="slidenum">
              <a:rPr lang="en-GB" smtClean="0"/>
              <a:t>4</a:t>
            </a:fld>
            <a:endParaRPr lang="en-GB"/>
          </a:p>
        </p:txBody>
      </p:sp>
    </p:spTree>
    <p:extLst>
      <p:ext uri="{BB962C8B-B14F-4D97-AF65-F5344CB8AC3E}">
        <p14:creationId xmlns:p14="http://schemas.microsoft.com/office/powerpoint/2010/main" val="65966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9132-FB07-D883-BE86-B8F3FF16A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0C1D4-FFEF-21D5-FC91-4B4453DA4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52ABB-9530-1D5B-AD29-FA44C9DF4A9C}"/>
              </a:ext>
            </a:extLst>
          </p:cNvPr>
          <p:cNvSpPr>
            <a:spLocks noGrp="1"/>
          </p:cNvSpPr>
          <p:nvPr>
            <p:ph type="body" idx="1"/>
          </p:nvPr>
        </p:nvSpPr>
        <p:spPr/>
        <p:txBody>
          <a:bodyPr/>
          <a:lstStyle/>
          <a:p>
            <a:r>
              <a:rPr lang="en-GB" dirty="0"/>
              <a:t>Pre-pandemic, and currently in published guidance globally, respiratory transmission was described as occurring by either droplet or airborne transmission. </a:t>
            </a:r>
          </a:p>
          <a:p>
            <a:r>
              <a:rPr lang="en-GB" dirty="0"/>
              <a:t>This was based on particle size cut offs whereby respiratory particles larger than 5 microns were described as large droplets that were only encountered at close range, and particles under 5 microns in diameter were described as aerosols and were encountered at longer range.</a:t>
            </a:r>
            <a:r>
              <a:rPr lang="en-GB" dirty="0">
                <a:effectLst/>
              </a:rPr>
              <a:t> The descriptors took into consideration what was thought to be the predominant mode of transmission based on particle size.</a:t>
            </a:r>
            <a:endParaRPr lang="en-GB" dirty="0"/>
          </a:p>
          <a:p>
            <a:r>
              <a:rPr lang="en-GB" dirty="0"/>
              <a:t>Whilst this approach provided a simple and straightforward IPC framework it led to fierce challenge and debate during the C19 pandemic with calls to revise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review of the evidence undertaken by ARHAI Scotland has demonstrated that these descriptors are no longer fit for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Supported by findings of C19 Public inquiry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guidance no longer primarily focuses on particle sizes but also takes account of many other factors which affect exposure and subsequently transmission of infectious agents including, symptoms, environment, vulnerability of HCWs and severity of outcome associated with the pathogen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no longer applying controls to 2 rigid dichotomies, this will ensure that we are better prepared for the next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Internationally, it is recognised that change is needed. In April 2024, the WHO published a global technical consultation report on proposed terminology for pathogens that transmit through the air.  Similarly, the US centres for disease control published a draft guideline to Prevent Transmission of pathogens in healthcare settings.  The findings of WHO and USCDC are closely aligned to that of new guidance. </a:t>
            </a:r>
          </a:p>
          <a:p>
            <a:endParaRPr lang="en-GB" dirty="0"/>
          </a:p>
          <a:p>
            <a:pPr marL="685800" lvl="1" indent="-228600">
              <a:buFontTx/>
              <a:buAutoNum type="arabicPeriod"/>
              <a:defRPr/>
            </a:pPr>
            <a:r>
              <a:rPr lang="en-GB" sz="1100" dirty="0">
                <a:cs typeface="Arial" panose="020B0604020202020204" pitchFamily="34" charset="0"/>
              </a:rPr>
              <a:t>WHO. Apr 2024. Global technical consultation report on proposed terminology for pathogens that transmit through the air https://www.who.int/publications/m/item/global-technical-consultation-report-on-proposed-terminology-for-pathogens-that-transmit-through-the-air  </a:t>
            </a:r>
          </a:p>
          <a:p>
            <a:pPr marL="685800" lvl="1" indent="-228600">
              <a:buAutoNum type="arabicPeriod"/>
              <a:defRPr/>
            </a:pPr>
            <a:r>
              <a:rPr lang="en-GB" sz="1100" dirty="0">
                <a:cs typeface="Arial" panose="020B0604020202020204" pitchFamily="34" charset="0"/>
              </a:rPr>
              <a:t>CDC. Nov 2023. DRAFT 2024 Guideline to Prevent Transmission of Pathogens in Healthcare Settings. Available online at </a:t>
            </a:r>
            <a:r>
              <a:rPr lang="en-GB" sz="1100" dirty="0">
                <a:cs typeface="Arial" panose="020B0604020202020204" pitchFamily="34" charset="0"/>
                <a:hlinkClick r:id="rId3">
                  <a:extLst>
                    <a:ext uri="{A12FA001-AC4F-418D-AE19-62706E023703}">
                      <ahyp:hlinkClr xmlns:ahyp="http://schemas.microsoft.com/office/drawing/2018/hyperlinkcolor" val="tx"/>
                    </a:ext>
                  </a:extLst>
                </a:hlinkClick>
              </a:rPr>
              <a:t>https://stacks.cdc.gov/view/cdc/134943</a:t>
            </a:r>
            <a:endParaRPr lang="en-GB" sz="1100" dirty="0">
              <a:cs typeface="Arial" panose="020B0604020202020204" pitchFamily="34" charset="0"/>
            </a:endParaRPr>
          </a:p>
          <a:p>
            <a:endParaRPr lang="en-GB" dirty="0"/>
          </a:p>
          <a:p>
            <a:r>
              <a:rPr lang="en-GB" dirty="0"/>
              <a:t>Scotland will be the first country globally to launch this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8F9346EA-055F-4697-1DCF-40983FACF372}"/>
              </a:ext>
            </a:extLst>
          </p:cNvPr>
          <p:cNvSpPr>
            <a:spLocks noGrp="1"/>
          </p:cNvSpPr>
          <p:nvPr>
            <p:ph type="sldNum" sz="quarter" idx="5"/>
          </p:nvPr>
        </p:nvSpPr>
        <p:spPr/>
        <p:txBody>
          <a:bodyPr/>
          <a:lstStyle/>
          <a:p>
            <a:fld id="{DFF7A720-8747-4379-97E9-5DC010B30C14}" type="slidenum">
              <a:rPr lang="en-GB" smtClean="0"/>
              <a:t>5</a:t>
            </a:fld>
            <a:endParaRPr lang="en-GB"/>
          </a:p>
        </p:txBody>
      </p:sp>
    </p:spTree>
    <p:extLst>
      <p:ext uri="{BB962C8B-B14F-4D97-AF65-F5344CB8AC3E}">
        <p14:creationId xmlns:p14="http://schemas.microsoft.com/office/powerpoint/2010/main" val="260428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general changes to the application of fluid resistant surgical masks and respiratory protective equipment</a:t>
            </a:r>
          </a:p>
          <a:p>
            <a:r>
              <a:rPr lang="en-GB" dirty="0"/>
              <a:t>Selection of mask type will now be undertaken using an algorithm which uses new respiratory categories as a foundation for risk assessment.</a:t>
            </a:r>
          </a:p>
          <a:p>
            <a:r>
              <a:rPr lang="en-GB" sz="1200" dirty="0">
                <a:effectLst/>
              </a:rPr>
              <a:t>Masks should be donned before entering the room, and doffed after exiting the room of the individual being cared for.  </a:t>
            </a:r>
            <a:r>
              <a:rPr lang="en-GB" dirty="0"/>
              <a:t>This helps protect against any long range transmission risk.  This does not apply to FRSMs worn as part of SICPs for exposure to anticipated splash or spray of body fluids – in these cases FRSMs should be removed when exposure risk ceases.</a:t>
            </a:r>
          </a:p>
          <a:p>
            <a:r>
              <a:rPr lang="en-GB" dirty="0"/>
              <a:t>Masks may now also be worn </a:t>
            </a:r>
            <a:r>
              <a:rPr lang="en-GB" dirty="0" err="1"/>
              <a:t>sessionally</a:t>
            </a:r>
            <a:r>
              <a:rPr lang="en-GB" dirty="0"/>
              <a:t> if caring for individuals within a respiratory cohort.  No need to change between patients unless contaminated or damaged.</a:t>
            </a:r>
          </a:p>
        </p:txBody>
      </p:sp>
      <p:sp>
        <p:nvSpPr>
          <p:cNvPr id="4" name="Slide Number Placeholder 3"/>
          <p:cNvSpPr>
            <a:spLocks noGrp="1"/>
          </p:cNvSpPr>
          <p:nvPr>
            <p:ph type="sldNum" sz="quarter" idx="5"/>
          </p:nvPr>
        </p:nvSpPr>
        <p:spPr/>
        <p:txBody>
          <a:bodyPr/>
          <a:lstStyle/>
          <a:p>
            <a:fld id="{DFF7A720-8747-4379-97E9-5DC010B30C14}" type="slidenum">
              <a:rPr lang="en-GB" smtClean="0"/>
              <a:t>6</a:t>
            </a:fld>
            <a:endParaRPr lang="en-GB"/>
          </a:p>
        </p:txBody>
      </p:sp>
    </p:spTree>
    <p:extLst>
      <p:ext uri="{BB962C8B-B14F-4D97-AF65-F5344CB8AC3E}">
        <p14:creationId xmlns:p14="http://schemas.microsoft.com/office/powerpoint/2010/main" val="349524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FRSMs should be worn for care of individuals with known or suspected R1 pathogen: table on slide 9 describes in more detail.</a:t>
            </a:r>
          </a:p>
          <a:p>
            <a:r>
              <a:rPr lang="en-GB" dirty="0"/>
              <a:t>FRSM should also be worn on initial presentation if respiratory pathogen unknown unless there are pre assessment indicators which suggest a suspected R2 or R3 pathogen</a:t>
            </a:r>
          </a:p>
          <a:p>
            <a:r>
              <a:rPr lang="en-GB" dirty="0"/>
              <a:t>FRSM should be worn when caring for individuals who are immunocompromised and who require protective isolation.  The individual within protective isolation should also wear FRSM if asked to leave their room.</a:t>
            </a:r>
          </a:p>
          <a:p>
            <a:r>
              <a:rPr lang="en-GB" dirty="0">
                <a:effectLst/>
              </a:rPr>
              <a:t>During epidemics or periods of high rate of local transmission extended use of FRSMs by HCWs, visitors and patients will be advised</a:t>
            </a:r>
            <a:endParaRPr lang="en-GB" dirty="0"/>
          </a:p>
          <a:p>
            <a:endParaRPr lang="en-GB" dirty="0"/>
          </a:p>
        </p:txBody>
      </p:sp>
      <p:sp>
        <p:nvSpPr>
          <p:cNvPr id="4" name="Slide Number Placeholder 3"/>
          <p:cNvSpPr>
            <a:spLocks noGrp="1"/>
          </p:cNvSpPr>
          <p:nvPr>
            <p:ph type="sldNum" sz="quarter" idx="5"/>
          </p:nvPr>
        </p:nvSpPr>
        <p:spPr/>
        <p:txBody>
          <a:bodyPr/>
          <a:lstStyle/>
          <a:p>
            <a:fld id="{DFF7A720-8747-4379-97E9-5DC010B30C14}" type="slidenum">
              <a:rPr lang="en-GB" smtClean="0"/>
              <a:t>7</a:t>
            </a:fld>
            <a:endParaRPr lang="en-GB"/>
          </a:p>
        </p:txBody>
      </p:sp>
    </p:spTree>
    <p:extLst>
      <p:ext uri="{BB962C8B-B14F-4D97-AF65-F5344CB8AC3E}">
        <p14:creationId xmlns:p14="http://schemas.microsoft.com/office/powerpoint/2010/main" val="320220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RPE should be worn if providing care to an individual with a suspected or confirmed R2 or R3 pathogen.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May also be worn for R1 pathogens if advised by HCWs own medical practitioner or as a personal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Personal choice to wear RPE currently exists as DL (2022) 10. </a:t>
            </a:r>
          </a:p>
          <a:p>
            <a:r>
              <a:rPr lang="en-GB" dirty="0"/>
              <a:t>FFP3 respirators are the most common type used in healthcare.  HCWs MUST be Fit tested prior to donning RPE and perform a fit check each time it is donned.  Powered respirators may be used as an alternative if a successful fit test cannot be achieved.</a:t>
            </a:r>
          </a:p>
          <a:p>
            <a:r>
              <a:rPr lang="en-GB" dirty="0"/>
              <a:t>A mask algorithm will be published to support mask selection.</a:t>
            </a:r>
          </a:p>
          <a:p>
            <a:endParaRPr lang="en-GB" dirty="0"/>
          </a:p>
        </p:txBody>
      </p:sp>
      <p:sp>
        <p:nvSpPr>
          <p:cNvPr id="4" name="Slide Number Placeholder 3"/>
          <p:cNvSpPr>
            <a:spLocks noGrp="1"/>
          </p:cNvSpPr>
          <p:nvPr>
            <p:ph type="sldNum" sz="quarter" idx="5"/>
          </p:nvPr>
        </p:nvSpPr>
        <p:spPr/>
        <p:txBody>
          <a:bodyPr/>
          <a:lstStyle/>
          <a:p>
            <a:fld id="{DFF7A720-8747-4379-97E9-5DC010B30C14}" type="slidenum">
              <a:rPr lang="en-GB" smtClean="0"/>
              <a:t>8</a:t>
            </a:fld>
            <a:endParaRPr lang="en-GB"/>
          </a:p>
        </p:txBody>
      </p:sp>
    </p:spTree>
    <p:extLst>
      <p:ext uri="{BB962C8B-B14F-4D97-AF65-F5344CB8AC3E}">
        <p14:creationId xmlns:p14="http://schemas.microsoft.com/office/powerpoint/2010/main" val="325262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on this slide lays out some of the pathogens within each respiratory category.</a:t>
            </a:r>
          </a:p>
          <a:p>
            <a:r>
              <a:rPr lang="en-GB" dirty="0"/>
              <a:t>Staff can refer to Appendix 11 which will contain the R category for all respiratory pathogens </a:t>
            </a:r>
          </a:p>
          <a:p>
            <a:r>
              <a:rPr lang="en-GB" dirty="0"/>
              <a:t>The table outlines the corresponding patient placement requirements and mask requirements</a:t>
            </a:r>
          </a:p>
          <a:p>
            <a:r>
              <a:rPr lang="en-GB" dirty="0"/>
              <a:t>It should be noted that TBP guidance does not replace the HCID guidance laid out in the HCID addendum of the NIPCM.</a:t>
            </a:r>
          </a:p>
        </p:txBody>
      </p:sp>
      <p:sp>
        <p:nvSpPr>
          <p:cNvPr id="4" name="Slide Number Placeholder 3"/>
          <p:cNvSpPr>
            <a:spLocks noGrp="1"/>
          </p:cNvSpPr>
          <p:nvPr>
            <p:ph type="sldNum" sz="quarter" idx="5"/>
          </p:nvPr>
        </p:nvSpPr>
        <p:spPr/>
        <p:txBody>
          <a:bodyPr/>
          <a:lstStyle/>
          <a:p>
            <a:fld id="{DFF7A720-8747-4379-97E9-5DC010B30C14}" type="slidenum">
              <a:rPr lang="en-GB" smtClean="0"/>
              <a:t>9</a:t>
            </a:fld>
            <a:endParaRPr lang="en-GB"/>
          </a:p>
        </p:txBody>
      </p:sp>
    </p:spTree>
    <p:extLst>
      <p:ext uri="{BB962C8B-B14F-4D97-AF65-F5344CB8AC3E}">
        <p14:creationId xmlns:p14="http://schemas.microsoft.com/office/powerpoint/2010/main" val="294183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guidance will apply across all health and care settings</a:t>
            </a:r>
          </a:p>
        </p:txBody>
      </p:sp>
      <p:sp>
        <p:nvSpPr>
          <p:cNvPr id="4" name="Slide Number Placeholder 3"/>
          <p:cNvSpPr>
            <a:spLocks noGrp="1"/>
          </p:cNvSpPr>
          <p:nvPr>
            <p:ph type="sldNum" sz="quarter" idx="5"/>
          </p:nvPr>
        </p:nvSpPr>
        <p:spPr/>
        <p:txBody>
          <a:bodyPr/>
          <a:lstStyle/>
          <a:p>
            <a:fld id="{DFF7A720-8747-4379-97E9-5DC010B30C14}" type="slidenum">
              <a:rPr lang="en-GB" smtClean="0"/>
              <a:t>10</a:t>
            </a:fld>
            <a:endParaRPr lang="en-GB"/>
          </a:p>
        </p:txBody>
      </p:sp>
    </p:spTree>
    <p:extLst>
      <p:ext uri="{BB962C8B-B14F-4D97-AF65-F5344CB8AC3E}">
        <p14:creationId xmlns:p14="http://schemas.microsoft.com/office/powerpoint/2010/main" val="161254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guidance will be launched in August 2026 inclusive of;</a:t>
            </a:r>
          </a:p>
          <a:p>
            <a:r>
              <a:rPr lang="en-GB" dirty="0"/>
              <a:t>New content within body of TBP chapter</a:t>
            </a:r>
          </a:p>
          <a:p>
            <a:r>
              <a:rPr lang="en-GB" dirty="0"/>
              <a:t>Mask algorithm</a:t>
            </a:r>
          </a:p>
          <a:p>
            <a:r>
              <a:rPr lang="en-GB" dirty="0"/>
              <a:t>What’s changed document with key links</a:t>
            </a:r>
          </a:p>
          <a:p>
            <a:r>
              <a:rPr lang="en-GB" dirty="0"/>
              <a:t>FAQs</a:t>
            </a:r>
          </a:p>
          <a:p>
            <a:r>
              <a:rPr lang="en-GB" dirty="0"/>
              <a:t>Posters</a:t>
            </a:r>
          </a:p>
          <a:p>
            <a:endParaRPr lang="en-GB" dirty="0"/>
          </a:p>
          <a:p>
            <a:r>
              <a:rPr lang="en-GB" dirty="0"/>
              <a:t>The literature reviews and considered judgement forms will also be published detailing the evidence and discussion at the working group which informed the content.</a:t>
            </a:r>
          </a:p>
          <a:p>
            <a:endParaRPr lang="en-GB" dirty="0"/>
          </a:p>
        </p:txBody>
      </p:sp>
      <p:sp>
        <p:nvSpPr>
          <p:cNvPr id="4" name="Slide Number Placeholder 3"/>
          <p:cNvSpPr>
            <a:spLocks noGrp="1"/>
          </p:cNvSpPr>
          <p:nvPr>
            <p:ph type="sldNum" sz="quarter" idx="5"/>
          </p:nvPr>
        </p:nvSpPr>
        <p:spPr/>
        <p:txBody>
          <a:bodyPr/>
          <a:lstStyle/>
          <a:p>
            <a:fld id="{DFF7A720-8747-4379-97E9-5DC010B30C14}" type="slidenum">
              <a:rPr lang="en-GB" smtClean="0"/>
              <a:t>11</a:t>
            </a:fld>
            <a:endParaRPr lang="en-GB"/>
          </a:p>
        </p:txBody>
      </p:sp>
    </p:spTree>
    <p:extLst>
      <p:ext uri="{BB962C8B-B14F-4D97-AF65-F5344CB8AC3E}">
        <p14:creationId xmlns:p14="http://schemas.microsoft.com/office/powerpoint/2010/main" val="2814346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nationalarchives.gov.uk/doc/open-government-licence/version/3/"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49E6-C89F-961D-AE70-82B2F52A1FDB}"/>
              </a:ext>
            </a:extLst>
          </p:cNvPr>
          <p:cNvSpPr>
            <a:spLocks noGrp="1"/>
          </p:cNvSpPr>
          <p:nvPr>
            <p:ph type="ctrTitle"/>
          </p:nvPr>
        </p:nvSpPr>
        <p:spPr>
          <a:xfrm>
            <a:off x="457200" y="1489557"/>
            <a:ext cx="9144000" cy="1335749"/>
          </a:xfrm>
        </p:spPr>
        <p:txBody>
          <a:bodyPr anchor="t"/>
          <a:lstStyle>
            <a:lvl1pPr algn="l">
              <a:lnSpc>
                <a:spcPct val="100000"/>
              </a:lnSpc>
              <a:defRPr sz="44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C595C3-C335-DD35-8BFE-4E432BB4A960}"/>
              </a:ext>
            </a:extLst>
          </p:cNvPr>
          <p:cNvSpPr>
            <a:spLocks noGrp="1"/>
          </p:cNvSpPr>
          <p:nvPr>
            <p:ph type="subTitle" idx="1"/>
          </p:nvPr>
        </p:nvSpPr>
        <p:spPr>
          <a:xfrm>
            <a:off x="457200" y="2992959"/>
            <a:ext cx="9144000" cy="1655762"/>
          </a:xfrm>
        </p:spPr>
        <p:txBody>
          <a:bodyPr/>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6F5B5F9-530C-37AF-226D-40BC21111117}"/>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5" name="Footer Placeholder 4">
            <a:extLst>
              <a:ext uri="{FF2B5EF4-FFF2-40B4-BE49-F238E27FC236}">
                <a16:creationId xmlns:a16="http://schemas.microsoft.com/office/drawing/2014/main" id="{66987131-CC1C-14EF-70C4-217798EF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4E0D5-FD41-4B66-16D8-B870E7820B26}"/>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7" name="Rectangle 6">
            <a:extLst>
              <a:ext uri="{FF2B5EF4-FFF2-40B4-BE49-F238E27FC236}">
                <a16:creationId xmlns:a16="http://schemas.microsoft.com/office/drawing/2014/main" id="{F1EF7444-7F7E-527A-9D88-CEC40D966F18}"/>
              </a:ext>
              <a:ext uri="{C183D7F6-B498-43B3-948B-1728B52AA6E4}">
                <adec:decorative xmlns:adec="http://schemas.microsoft.com/office/drawing/2017/decorative" val="1"/>
              </a:ext>
            </a:extLst>
          </p:cNvPr>
          <p:cNvSpPr/>
          <p:nvPr userDrawn="1"/>
        </p:nvSpPr>
        <p:spPr>
          <a:xfrm>
            <a:off x="0" y="4309606"/>
            <a:ext cx="12192000" cy="254839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52AC8BF-2B0D-4DE3-DEB4-E623FCCB68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675" y="3097911"/>
            <a:ext cx="4591050" cy="2239240"/>
          </a:xfrm>
          <a:prstGeom prst="rect">
            <a:avLst/>
          </a:prstGeom>
        </p:spPr>
      </p:pic>
      <p:sp>
        <p:nvSpPr>
          <p:cNvPr id="10" name="TextBox 9">
            <a:extLst>
              <a:ext uri="{FF2B5EF4-FFF2-40B4-BE49-F238E27FC236}">
                <a16:creationId xmlns:a16="http://schemas.microsoft.com/office/drawing/2014/main" id="{6A0E1A91-D4BA-133C-7298-AF2475302818}"/>
              </a:ext>
            </a:extLst>
          </p:cNvPr>
          <p:cNvSpPr txBox="1"/>
          <p:nvPr userDrawn="1"/>
        </p:nvSpPr>
        <p:spPr>
          <a:xfrm>
            <a:off x="2066925" y="5504804"/>
            <a:ext cx="9744075"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Transmission Based Precautions (TBPs) guidance is changing</a:t>
            </a:r>
          </a:p>
        </p:txBody>
      </p:sp>
    </p:spTree>
    <p:extLst>
      <p:ext uri="{BB962C8B-B14F-4D97-AF65-F5344CB8AC3E}">
        <p14:creationId xmlns:p14="http://schemas.microsoft.com/office/powerpoint/2010/main" val="310833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79C7-5031-672B-0BBE-C4632EDA87D7}"/>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D890AA3-2895-FB0A-13E7-53A1EDB9047F}"/>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5575A90C-B755-F38B-2412-E02F61C46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695CE-6942-99D9-F23A-9A4DFA3FC38D}"/>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6" name="Footer Placeholder 5">
            <a:extLst>
              <a:ext uri="{FF2B5EF4-FFF2-40B4-BE49-F238E27FC236}">
                <a16:creationId xmlns:a16="http://schemas.microsoft.com/office/drawing/2014/main" id="{6D8C6A3D-EB99-30BC-7E66-032A5A498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749D5-F513-B740-A53D-37E8149B32CD}"/>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8" name="Rectangle 7">
            <a:extLst>
              <a:ext uri="{FF2B5EF4-FFF2-40B4-BE49-F238E27FC236}">
                <a16:creationId xmlns:a16="http://schemas.microsoft.com/office/drawing/2014/main" id="{2CEE6320-4953-4511-F449-47CEB7092DFE}"/>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3F7D4BE-405D-B8AD-AD35-6E6F553C92E3}"/>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10" name="Picture 9">
            <a:extLst>
              <a:ext uri="{FF2B5EF4-FFF2-40B4-BE49-F238E27FC236}">
                <a16:creationId xmlns:a16="http://schemas.microsoft.com/office/drawing/2014/main" id="{9341EDB8-D85E-F5E2-EE45-791CAA94553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346112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E930-48E2-D72A-D0E4-8C93700F42CC}"/>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9F942FF1-ED06-3DA0-B692-C9BD77F2C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B21D323-FD17-53EA-FCB4-D8FADD9AD44A}"/>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2982D-221E-D433-8393-451B12C174A3}"/>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6" name="Footer Placeholder 5">
            <a:extLst>
              <a:ext uri="{FF2B5EF4-FFF2-40B4-BE49-F238E27FC236}">
                <a16:creationId xmlns:a16="http://schemas.microsoft.com/office/drawing/2014/main" id="{417C9BAF-D7BE-F030-8523-B8AD6BCC0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76A97-CAA7-5573-B398-5F4390BA5C08}"/>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8" name="Rectangle 7">
            <a:extLst>
              <a:ext uri="{FF2B5EF4-FFF2-40B4-BE49-F238E27FC236}">
                <a16:creationId xmlns:a16="http://schemas.microsoft.com/office/drawing/2014/main" id="{2D951583-2D70-F26C-76CA-21FEF5A6F9E2}"/>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A0F9D7B-C6DD-A4F6-19AC-B56EA125524F}"/>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10" name="Picture 9">
            <a:extLst>
              <a:ext uri="{FF2B5EF4-FFF2-40B4-BE49-F238E27FC236}">
                <a16:creationId xmlns:a16="http://schemas.microsoft.com/office/drawing/2014/main" id="{87089E91-850D-EC43-B702-CF11EAB0F1F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414062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13B1-4F27-D84C-0360-6C26C83EA822}"/>
              </a:ext>
            </a:extLst>
          </p:cNvPr>
          <p:cNvSpPr>
            <a:spLocks noGrp="1"/>
          </p:cNvSpPr>
          <p:nvPr>
            <p:ph type="title"/>
          </p:nvPr>
        </p:nvSpPr>
        <p:spPr/>
        <p:txBody>
          <a:bodyPr/>
          <a:lstStyle>
            <a:lvl1pPr>
              <a:defRPr sz="3200">
                <a:solidFill>
                  <a:schemeClr val="accent1"/>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A22EF702-1B21-FFB0-7D2E-D66D22A5E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AFE29D0-F072-C048-890D-52A7E444EE97}"/>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5" name="Footer Placeholder 4">
            <a:extLst>
              <a:ext uri="{FF2B5EF4-FFF2-40B4-BE49-F238E27FC236}">
                <a16:creationId xmlns:a16="http://schemas.microsoft.com/office/drawing/2014/main" id="{8DB18BAF-41EC-1702-9706-2531C033A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F807CE-2ABB-67FB-8979-F451DA928E41}"/>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7" name="Rectangle 6">
            <a:extLst>
              <a:ext uri="{FF2B5EF4-FFF2-40B4-BE49-F238E27FC236}">
                <a16:creationId xmlns:a16="http://schemas.microsoft.com/office/drawing/2014/main" id="{23386091-6C07-FAB8-DAEC-9632C1F501C7}"/>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3F65E0B-6528-6316-4C24-E0AAA657321C}"/>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9" name="Picture 8">
            <a:extLst>
              <a:ext uri="{FF2B5EF4-FFF2-40B4-BE49-F238E27FC236}">
                <a16:creationId xmlns:a16="http://schemas.microsoft.com/office/drawing/2014/main" id="{CFDF3742-721D-DEE7-C987-80200075B3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201701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847723-C4D0-490B-E054-A0464990E338}"/>
              </a:ext>
              <a:ext uri="{C183D7F6-B498-43B3-948B-1728B52AA6E4}">
                <adec:decorative xmlns:adec="http://schemas.microsoft.com/office/drawing/2017/decorative" val="1"/>
              </a:ext>
            </a:extLst>
          </p:cNvPr>
          <p:cNvSpPr/>
          <p:nvPr userDrawn="1"/>
        </p:nvSpPr>
        <p:spPr>
          <a:xfrm>
            <a:off x="0" y="0"/>
            <a:ext cx="12192000" cy="6858000"/>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E42DAF-FBB7-A65B-EC0F-987AC37A326A}"/>
              </a:ext>
            </a:extLst>
          </p:cNvPr>
          <p:cNvSpPr txBox="1"/>
          <p:nvPr userDrawn="1"/>
        </p:nvSpPr>
        <p:spPr>
          <a:xfrm>
            <a:off x="332269" y="6401766"/>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9" name="Picture 8">
            <a:extLst>
              <a:ext uri="{FF2B5EF4-FFF2-40B4-BE49-F238E27FC236}">
                <a16:creationId xmlns:a16="http://schemas.microsoft.com/office/drawing/2014/main" id="{45C97308-2883-D888-1ABF-6EE9E1E3B6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49260" y="5453149"/>
            <a:ext cx="1831857" cy="893470"/>
          </a:xfrm>
          <a:prstGeom prst="rect">
            <a:avLst/>
          </a:prstGeom>
        </p:spPr>
      </p:pic>
      <p:sp>
        <p:nvSpPr>
          <p:cNvPr id="10" name="Rectangle: Single Corner Rounded 9">
            <a:extLst>
              <a:ext uri="{FF2B5EF4-FFF2-40B4-BE49-F238E27FC236}">
                <a16:creationId xmlns:a16="http://schemas.microsoft.com/office/drawing/2014/main" id="{697AC7FD-F688-1D7B-AB98-2A188611AD02}"/>
              </a:ext>
              <a:ext uri="{C183D7F6-B498-43B3-948B-1728B52AA6E4}">
                <adec:decorative xmlns:adec="http://schemas.microsoft.com/office/drawing/2017/decorative" val="1"/>
              </a:ext>
            </a:extLst>
          </p:cNvPr>
          <p:cNvSpPr/>
          <p:nvPr userDrawn="1"/>
        </p:nvSpPr>
        <p:spPr>
          <a:xfrm>
            <a:off x="3183118" y="1622596"/>
            <a:ext cx="5825764" cy="3440784"/>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F264180-4C6B-82D6-DAD0-02DAAAFEF0F4}"/>
              </a:ext>
            </a:extLst>
          </p:cNvPr>
          <p:cNvSpPr txBox="1"/>
          <p:nvPr userDrawn="1"/>
        </p:nvSpPr>
        <p:spPr>
          <a:xfrm>
            <a:off x="3491012" y="2136338"/>
            <a:ext cx="5259356" cy="2585323"/>
          </a:xfrm>
          <a:prstGeom prst="rect">
            <a:avLst/>
          </a:prstGeom>
          <a:noFill/>
        </p:spPr>
        <p:txBody>
          <a:bodyPr wrap="square" rtlCol="0">
            <a:spAutoFit/>
          </a:bodyPr>
          <a:lstStyle/>
          <a:p>
            <a:r>
              <a:rPr lang="en-GB" dirty="0"/>
              <a:t>This guidance has been produced by Antimicrobial Resistance and Healthcare Associated Infection (ARHAI) Scotland as part of the NHS Scotland Assure service in Public Services Delivery Scotland.</a:t>
            </a:r>
          </a:p>
          <a:p>
            <a:r>
              <a:rPr lang="en-GB" dirty="0"/>
              <a:t> </a:t>
            </a:r>
          </a:p>
          <a:p>
            <a:r>
              <a:rPr lang="en-GB" dirty="0"/>
              <a:t>© Public Services Delivery Scotland 2026. All content is available under the </a:t>
            </a:r>
            <a:r>
              <a:rPr lang="en-GB" dirty="0">
                <a:hlinkClick r:id="rId3"/>
              </a:rPr>
              <a:t>Open Government Licence v3.0 </a:t>
            </a:r>
            <a:r>
              <a:rPr lang="en-GB" dirty="0"/>
              <a:t>except for graphic assets and where otherwise stated.</a:t>
            </a:r>
          </a:p>
        </p:txBody>
      </p:sp>
    </p:spTree>
    <p:extLst>
      <p:ext uri="{BB962C8B-B14F-4D97-AF65-F5344CB8AC3E}">
        <p14:creationId xmlns:p14="http://schemas.microsoft.com/office/powerpoint/2010/main" val="134576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49E6-C89F-961D-AE70-82B2F52A1FDB}"/>
              </a:ext>
            </a:extLst>
          </p:cNvPr>
          <p:cNvSpPr>
            <a:spLocks noGrp="1"/>
          </p:cNvSpPr>
          <p:nvPr>
            <p:ph type="ctrTitle"/>
          </p:nvPr>
        </p:nvSpPr>
        <p:spPr>
          <a:xfrm>
            <a:off x="47602" y="2376952"/>
            <a:ext cx="9144000" cy="1335749"/>
          </a:xfrm>
        </p:spPr>
        <p:txBody>
          <a:bodyPr anchor="t"/>
          <a:lstStyle>
            <a:lvl1pPr algn="l">
              <a:lnSpc>
                <a:spcPct val="100000"/>
              </a:lnSpc>
              <a:defRPr sz="4400">
                <a:solidFill>
                  <a:schemeClr val="accent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C595C3-C335-DD35-8BFE-4E432BB4A960}"/>
              </a:ext>
            </a:extLst>
          </p:cNvPr>
          <p:cNvSpPr>
            <a:spLocks noGrp="1"/>
          </p:cNvSpPr>
          <p:nvPr>
            <p:ph type="subTitle" idx="1"/>
          </p:nvPr>
        </p:nvSpPr>
        <p:spPr>
          <a:xfrm>
            <a:off x="47602" y="3217523"/>
            <a:ext cx="4667273" cy="1655762"/>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6F5B5F9-530C-37AF-226D-40BC21111117}"/>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5" name="Footer Placeholder 4">
            <a:extLst>
              <a:ext uri="{FF2B5EF4-FFF2-40B4-BE49-F238E27FC236}">
                <a16:creationId xmlns:a16="http://schemas.microsoft.com/office/drawing/2014/main" id="{66987131-CC1C-14EF-70C4-217798EF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4E0D5-FD41-4B66-16D8-B870E7820B26}"/>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7" name="Rectangle 6">
            <a:extLst>
              <a:ext uri="{FF2B5EF4-FFF2-40B4-BE49-F238E27FC236}">
                <a16:creationId xmlns:a16="http://schemas.microsoft.com/office/drawing/2014/main" id="{F1EF7444-7F7E-527A-9D88-CEC40D966F18}"/>
              </a:ext>
              <a:ext uri="{C183D7F6-B498-43B3-948B-1728B52AA6E4}">
                <adec:decorative xmlns:adec="http://schemas.microsoft.com/office/drawing/2017/decorative" val="1"/>
              </a:ext>
            </a:extLst>
          </p:cNvPr>
          <p:cNvSpPr/>
          <p:nvPr userDrawn="1"/>
        </p:nvSpPr>
        <p:spPr>
          <a:xfrm>
            <a:off x="0" y="1"/>
            <a:ext cx="12192000" cy="1655762"/>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A0E1A91-D4BA-133C-7298-AF2475302818}"/>
              </a:ext>
            </a:extLst>
          </p:cNvPr>
          <p:cNvSpPr txBox="1"/>
          <p:nvPr userDrawn="1"/>
        </p:nvSpPr>
        <p:spPr>
          <a:xfrm>
            <a:off x="450056" y="6075144"/>
            <a:ext cx="5500687" cy="646331"/>
          </a:xfrm>
          <a:prstGeom prst="rect">
            <a:avLst/>
          </a:prstGeom>
          <a:noFill/>
        </p:spPr>
        <p:txBody>
          <a:bodyPr wrap="square" rtlCol="0">
            <a:spAutoFit/>
          </a:bodyPr>
          <a:lstStyle/>
          <a:p>
            <a:pPr algn="l"/>
            <a:r>
              <a:rPr lang="en-GB" sz="1800" b="1" dirty="0">
                <a:solidFill>
                  <a:schemeClr val="accent3"/>
                </a:solidFill>
                <a:latin typeface="Arial" panose="020B0604020202020204" pitchFamily="34" charset="0"/>
                <a:cs typeface="Arial" panose="020B0604020202020204" pitchFamily="34" charset="0"/>
              </a:rPr>
              <a:t>Transmission Based Precautions (TBPs) guidance is changing</a:t>
            </a:r>
          </a:p>
        </p:txBody>
      </p:sp>
      <p:pic>
        <p:nvPicPr>
          <p:cNvPr id="13" name="Picture 12">
            <a:extLst>
              <a:ext uri="{FF2B5EF4-FFF2-40B4-BE49-F238E27FC236}">
                <a16:creationId xmlns:a16="http://schemas.microsoft.com/office/drawing/2014/main" id="{06B3E976-6572-32C1-ADE7-0CFCEDB9E2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8325" y="3827439"/>
            <a:ext cx="6543675" cy="3030560"/>
          </a:xfrm>
          <a:prstGeom prst="rect">
            <a:avLst/>
          </a:prstGeom>
        </p:spPr>
      </p:pic>
    </p:spTree>
    <p:extLst>
      <p:ext uri="{BB962C8B-B14F-4D97-AF65-F5344CB8AC3E}">
        <p14:creationId xmlns:p14="http://schemas.microsoft.com/office/powerpoint/2010/main" val="276373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EF7444-7F7E-527A-9D88-CEC40D966F18}"/>
              </a:ext>
              <a:ext uri="{C183D7F6-B498-43B3-948B-1728B52AA6E4}">
                <adec:decorative xmlns:adec="http://schemas.microsoft.com/office/drawing/2017/decorative" val="1"/>
              </a:ext>
            </a:extLst>
          </p:cNvPr>
          <p:cNvSpPr/>
          <p:nvPr userDrawn="1"/>
        </p:nvSpPr>
        <p:spPr>
          <a:xfrm>
            <a:off x="0" y="0"/>
            <a:ext cx="12192000" cy="694157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0F49E6-C89F-961D-AE70-82B2F52A1FDB}"/>
              </a:ext>
            </a:extLst>
          </p:cNvPr>
          <p:cNvSpPr>
            <a:spLocks noGrp="1"/>
          </p:cNvSpPr>
          <p:nvPr>
            <p:ph type="ctrTitle"/>
          </p:nvPr>
        </p:nvSpPr>
        <p:spPr>
          <a:xfrm>
            <a:off x="450056" y="1978457"/>
            <a:ext cx="9144000" cy="1335749"/>
          </a:xfrm>
        </p:spPr>
        <p:txBody>
          <a:bodyPr anchor="t"/>
          <a:lstStyle>
            <a:lvl1pPr algn="l">
              <a:lnSpc>
                <a:spcPct val="100000"/>
              </a:lnSpc>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8C595C3-C335-DD35-8BFE-4E432BB4A960}"/>
              </a:ext>
            </a:extLst>
          </p:cNvPr>
          <p:cNvSpPr>
            <a:spLocks noGrp="1"/>
          </p:cNvSpPr>
          <p:nvPr>
            <p:ph type="subTitle" idx="1"/>
          </p:nvPr>
        </p:nvSpPr>
        <p:spPr>
          <a:xfrm>
            <a:off x="450056" y="2673782"/>
            <a:ext cx="6213471" cy="907618"/>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6F5B5F9-530C-37AF-226D-40BC21111117}"/>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5" name="Footer Placeholder 4">
            <a:extLst>
              <a:ext uri="{FF2B5EF4-FFF2-40B4-BE49-F238E27FC236}">
                <a16:creationId xmlns:a16="http://schemas.microsoft.com/office/drawing/2014/main" id="{66987131-CC1C-14EF-70C4-217798EF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4E0D5-FD41-4B66-16D8-B870E7820B26}"/>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10" name="TextBox 9">
            <a:extLst>
              <a:ext uri="{FF2B5EF4-FFF2-40B4-BE49-F238E27FC236}">
                <a16:creationId xmlns:a16="http://schemas.microsoft.com/office/drawing/2014/main" id="{6A0E1A91-D4BA-133C-7298-AF2475302818}"/>
              </a:ext>
            </a:extLst>
          </p:cNvPr>
          <p:cNvSpPr txBox="1"/>
          <p:nvPr userDrawn="1"/>
        </p:nvSpPr>
        <p:spPr>
          <a:xfrm>
            <a:off x="516731" y="6418044"/>
            <a:ext cx="11576842" cy="400110"/>
          </a:xfrm>
          <a:prstGeom prst="rect">
            <a:avLst/>
          </a:prstGeom>
          <a:noFill/>
        </p:spPr>
        <p:txBody>
          <a:bodyPr wrap="square" rtlCol="0">
            <a:spAutoFit/>
          </a:bodyPr>
          <a:lstStyle/>
          <a:p>
            <a:pPr algn="r"/>
            <a:r>
              <a:rPr lang="en-GB" sz="2000" b="1"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13" name="Picture 12">
            <a:extLst>
              <a:ext uri="{FF2B5EF4-FFF2-40B4-BE49-F238E27FC236}">
                <a16:creationId xmlns:a16="http://schemas.microsoft.com/office/drawing/2014/main" id="{06B3E976-6572-32C1-ADE7-0CFCEDB9E2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68497" y="3827439"/>
            <a:ext cx="5058401" cy="2467186"/>
          </a:xfrm>
          <a:prstGeom prst="rect">
            <a:avLst/>
          </a:prstGeom>
        </p:spPr>
      </p:pic>
    </p:spTree>
    <p:extLst>
      <p:ext uri="{BB962C8B-B14F-4D97-AF65-F5344CB8AC3E}">
        <p14:creationId xmlns:p14="http://schemas.microsoft.com/office/powerpoint/2010/main" val="242433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13CB23-C100-1099-987A-08856AAEEF3B}"/>
              </a:ext>
              <a:ext uri="{C183D7F6-B498-43B3-948B-1728B52AA6E4}">
                <adec:decorative xmlns:adec="http://schemas.microsoft.com/office/drawing/2017/decorative" val="1"/>
              </a:ext>
            </a:extLst>
          </p:cNvPr>
          <p:cNvSpPr/>
          <p:nvPr userDrawn="1"/>
        </p:nvSpPr>
        <p:spPr>
          <a:xfrm>
            <a:off x="0" y="0"/>
            <a:ext cx="12192000" cy="694157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8B6B1E9-B0E9-D4CD-02F6-E935A32F232D}"/>
              </a:ext>
            </a:extLst>
          </p:cNvPr>
          <p:cNvSpPr>
            <a:spLocks noGrp="1"/>
          </p:cNvSpPr>
          <p:nvPr>
            <p:ph type="title"/>
          </p:nvPr>
        </p:nvSpPr>
        <p:spPr>
          <a:xfrm>
            <a:off x="527050" y="1655253"/>
            <a:ext cx="9315040" cy="866312"/>
          </a:xfrm>
        </p:spPr>
        <p:txBody>
          <a:bodyPr anchor="t"/>
          <a:lstStyle>
            <a:lvl1pPr>
              <a:lnSpc>
                <a:spcPct val="100000"/>
              </a:lnSpc>
              <a:defRPr sz="4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7D608B5-6021-B8C9-A3D3-A6283648469A}"/>
              </a:ext>
            </a:extLst>
          </p:cNvPr>
          <p:cNvSpPr>
            <a:spLocks noGrp="1"/>
          </p:cNvSpPr>
          <p:nvPr>
            <p:ph type="body" idx="1"/>
          </p:nvPr>
        </p:nvSpPr>
        <p:spPr>
          <a:xfrm>
            <a:off x="527050" y="2521565"/>
            <a:ext cx="10515600" cy="1500187"/>
          </a:xfrm>
        </p:spPr>
        <p:txBody>
          <a:bodyPr/>
          <a:lstStyle>
            <a:lvl1pPr marL="0" indent="0">
              <a:buNone/>
              <a:defRPr sz="24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30E7-3B94-9F61-DAE1-F7B3F220F181}"/>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5" name="Footer Placeholder 4">
            <a:extLst>
              <a:ext uri="{FF2B5EF4-FFF2-40B4-BE49-F238E27FC236}">
                <a16:creationId xmlns:a16="http://schemas.microsoft.com/office/drawing/2014/main" id="{F5DD2BA5-E0FF-1CF6-6FEC-8B271E7B8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8A3DCA-2C96-3CF3-A430-4649A219CEBA}"/>
              </a:ext>
            </a:extLst>
          </p:cNvPr>
          <p:cNvSpPr>
            <a:spLocks noGrp="1"/>
          </p:cNvSpPr>
          <p:nvPr>
            <p:ph type="sldNum" sz="quarter" idx="12"/>
          </p:nvPr>
        </p:nvSpPr>
        <p:spPr/>
        <p:txBody>
          <a:bodyPr/>
          <a:lstStyle/>
          <a:p>
            <a:fld id="{54246115-A70C-48BD-BC0F-65B041D243CA}" type="slidenum">
              <a:rPr lang="en-GB" smtClean="0"/>
              <a:t>‹#›</a:t>
            </a:fld>
            <a:endParaRPr lang="en-GB"/>
          </a:p>
        </p:txBody>
      </p:sp>
      <p:pic>
        <p:nvPicPr>
          <p:cNvPr id="8" name="Picture 7">
            <a:extLst>
              <a:ext uri="{FF2B5EF4-FFF2-40B4-BE49-F238E27FC236}">
                <a16:creationId xmlns:a16="http://schemas.microsoft.com/office/drawing/2014/main" id="{0BF9BDE7-1564-BAE5-2678-9F4CFE51794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17786" y="5324476"/>
            <a:ext cx="2431339" cy="1185862"/>
          </a:xfrm>
          <a:prstGeom prst="rect">
            <a:avLst/>
          </a:prstGeom>
        </p:spPr>
      </p:pic>
      <p:sp>
        <p:nvSpPr>
          <p:cNvPr id="9" name="TextBox 8">
            <a:extLst>
              <a:ext uri="{FF2B5EF4-FFF2-40B4-BE49-F238E27FC236}">
                <a16:creationId xmlns:a16="http://schemas.microsoft.com/office/drawing/2014/main" id="{67F9B5A1-D4E0-4AF0-5C52-E593A55919C7}"/>
              </a:ext>
            </a:extLst>
          </p:cNvPr>
          <p:cNvSpPr txBox="1"/>
          <p:nvPr userDrawn="1"/>
        </p:nvSpPr>
        <p:spPr>
          <a:xfrm>
            <a:off x="527050" y="6569273"/>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spTree>
    <p:extLst>
      <p:ext uri="{BB962C8B-B14F-4D97-AF65-F5344CB8AC3E}">
        <p14:creationId xmlns:p14="http://schemas.microsoft.com/office/powerpoint/2010/main" val="286302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DC4F-B4AD-1F58-9365-CDFFEF950326}"/>
              </a:ext>
            </a:extLst>
          </p:cNvPr>
          <p:cNvSpPr>
            <a:spLocks noGrp="1"/>
          </p:cNvSpPr>
          <p:nvPr>
            <p:ph type="title"/>
          </p:nvPr>
        </p:nvSpPr>
        <p:spPr>
          <a:xfrm>
            <a:off x="395748" y="1297550"/>
            <a:ext cx="10515600" cy="539443"/>
          </a:xfrm>
        </p:spPr>
        <p:txBody>
          <a:bodyPr anchor="t"/>
          <a:lstStyle>
            <a:lvl1pPr>
              <a:lnSpc>
                <a:spcPct val="100000"/>
              </a:lnSpc>
              <a:defRPr sz="3200">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62D3586-D8B6-869F-6806-E268FE79FD11}"/>
              </a:ext>
            </a:extLst>
          </p:cNvPr>
          <p:cNvSpPr>
            <a:spLocks noGrp="1"/>
          </p:cNvSpPr>
          <p:nvPr>
            <p:ph idx="1"/>
          </p:nvPr>
        </p:nvSpPr>
        <p:spPr>
          <a:xfrm>
            <a:off x="395748" y="2187574"/>
            <a:ext cx="10515600" cy="4351338"/>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6B5E428-6ACB-E8B0-CDEE-FEC93F468A8B}"/>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5" name="Footer Placeholder 4">
            <a:extLst>
              <a:ext uri="{FF2B5EF4-FFF2-40B4-BE49-F238E27FC236}">
                <a16:creationId xmlns:a16="http://schemas.microsoft.com/office/drawing/2014/main" id="{20D1CB99-F56E-0675-F080-3A30AF094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84383-9AC5-D56B-7DA8-5774787CDCAE}"/>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7" name="Rectangle 6">
            <a:extLst>
              <a:ext uri="{FF2B5EF4-FFF2-40B4-BE49-F238E27FC236}">
                <a16:creationId xmlns:a16="http://schemas.microsoft.com/office/drawing/2014/main" id="{8717105A-FDB2-1575-E937-BAD70A3C33FF}"/>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783F003-4422-56ED-B9D0-FFF93DDEC825}"/>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9" name="Picture 8">
            <a:extLst>
              <a:ext uri="{FF2B5EF4-FFF2-40B4-BE49-F238E27FC236}">
                <a16:creationId xmlns:a16="http://schemas.microsoft.com/office/drawing/2014/main" id="{2EFA444E-8171-46B1-C400-B25E6CACC4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124441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1E82-F6B5-54BC-7C72-A4A4E2A5FF20}"/>
              </a:ext>
            </a:extLst>
          </p:cNvPr>
          <p:cNvSpPr>
            <a:spLocks noGrp="1"/>
          </p:cNvSpPr>
          <p:nvPr>
            <p:ph type="title"/>
          </p:nvPr>
        </p:nvSpPr>
        <p:spPr>
          <a:xfrm>
            <a:off x="838200" y="784220"/>
            <a:ext cx="10515600" cy="1325563"/>
          </a:xfrm>
        </p:spPr>
        <p:txBody>
          <a:bodyPr anchor="t"/>
          <a:lstStyle>
            <a:lvl1pPr>
              <a:defRPr sz="3200">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A9AF700-B71D-8310-336A-20F7A08790D1}"/>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24FE165-7833-951B-B5B5-66433B49FC8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731F6AF-BE75-AE2D-9952-5D2D9E436C47}"/>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6" name="Footer Placeholder 5">
            <a:extLst>
              <a:ext uri="{FF2B5EF4-FFF2-40B4-BE49-F238E27FC236}">
                <a16:creationId xmlns:a16="http://schemas.microsoft.com/office/drawing/2014/main" id="{2DEF36B4-67EE-0223-3A08-F7AA28B2B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6F22FB-4D26-2E02-81E2-9408FE44EAB7}"/>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8" name="Rectangle 7">
            <a:extLst>
              <a:ext uri="{FF2B5EF4-FFF2-40B4-BE49-F238E27FC236}">
                <a16:creationId xmlns:a16="http://schemas.microsoft.com/office/drawing/2014/main" id="{6A421659-FDC1-C54D-60AD-9065DBA54195}"/>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AC1E7A2-634C-2640-C358-1420D5D9B08C}"/>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10" name="Picture 9">
            <a:extLst>
              <a:ext uri="{FF2B5EF4-FFF2-40B4-BE49-F238E27FC236}">
                <a16:creationId xmlns:a16="http://schemas.microsoft.com/office/drawing/2014/main" id="{0E48EE85-B8B0-ADA2-8C7A-440EBD5107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316312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BB74-56D0-B508-78F0-9838A7FAD396}"/>
              </a:ext>
            </a:extLst>
          </p:cNvPr>
          <p:cNvSpPr>
            <a:spLocks noGrp="1"/>
          </p:cNvSpPr>
          <p:nvPr>
            <p:ph type="title"/>
          </p:nvPr>
        </p:nvSpPr>
        <p:spPr>
          <a:xfrm>
            <a:off x="827088" y="767556"/>
            <a:ext cx="10515600" cy="1325563"/>
          </a:xfrm>
        </p:spPr>
        <p:txBody>
          <a:bodyPr anchor="t"/>
          <a:lstStyle>
            <a:lvl1pPr>
              <a:defRPr sz="3200">
                <a:solidFill>
                  <a:schemeClr val="accent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007AB81-7D2F-8B6C-909E-B25091F47684}"/>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283834-ADFD-8DE4-5B51-8AACAC43FF31}"/>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435A9648-C833-787A-FBD1-023F264F90E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624F1-27B9-F58F-52A2-9955E06808E7}"/>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132639B3-3098-CABB-6FE5-4225558B1741}"/>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8" name="Footer Placeholder 7">
            <a:extLst>
              <a:ext uri="{FF2B5EF4-FFF2-40B4-BE49-F238E27FC236}">
                <a16:creationId xmlns:a16="http://schemas.microsoft.com/office/drawing/2014/main" id="{8A16ED4D-5642-8233-956C-9EC8F6092C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7B2336-3715-D88E-D6B8-2AF0108B61BF}"/>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10" name="Rectangle 9">
            <a:extLst>
              <a:ext uri="{FF2B5EF4-FFF2-40B4-BE49-F238E27FC236}">
                <a16:creationId xmlns:a16="http://schemas.microsoft.com/office/drawing/2014/main" id="{F517BD97-1013-C301-7738-9ACD66EF2FE0}"/>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AD3B4F9-9430-9513-3231-C4150BE480AE}"/>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12" name="Picture 11">
            <a:extLst>
              <a:ext uri="{FF2B5EF4-FFF2-40B4-BE49-F238E27FC236}">
                <a16:creationId xmlns:a16="http://schemas.microsoft.com/office/drawing/2014/main" id="{96E19CC7-3AF4-4B30-F3B0-2B9BDE7DAD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413329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26E0-997A-BFEC-09FA-0D5E399FAF79}"/>
              </a:ext>
            </a:extLst>
          </p:cNvPr>
          <p:cNvSpPr>
            <a:spLocks noGrp="1"/>
          </p:cNvSpPr>
          <p:nvPr>
            <p:ph type="title"/>
          </p:nvPr>
        </p:nvSpPr>
        <p:spPr>
          <a:xfrm>
            <a:off x="333375" y="1219840"/>
            <a:ext cx="10515600" cy="898384"/>
          </a:xfrm>
        </p:spPr>
        <p:txBody>
          <a:bodyPr anchor="t"/>
          <a:lstStyle>
            <a:lvl1pPr>
              <a:defRPr sz="3200">
                <a:solidFill>
                  <a:schemeClr val="accent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CF5F2C4C-848B-6483-00BF-C9652C336844}"/>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4" name="Footer Placeholder 3">
            <a:extLst>
              <a:ext uri="{FF2B5EF4-FFF2-40B4-BE49-F238E27FC236}">
                <a16:creationId xmlns:a16="http://schemas.microsoft.com/office/drawing/2014/main" id="{A9540702-116A-C85D-6D28-D6FE4954C3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782FAB-A65F-0AAF-227E-C58FD97175D2}"/>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6" name="Rectangle 5">
            <a:extLst>
              <a:ext uri="{FF2B5EF4-FFF2-40B4-BE49-F238E27FC236}">
                <a16:creationId xmlns:a16="http://schemas.microsoft.com/office/drawing/2014/main" id="{623F2D3C-76B0-03D2-811D-FF83E44B1B3A}"/>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867BFE-2169-0DE1-010C-382F0329066A}"/>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8" name="Picture 7">
            <a:extLst>
              <a:ext uri="{FF2B5EF4-FFF2-40B4-BE49-F238E27FC236}">
                <a16:creationId xmlns:a16="http://schemas.microsoft.com/office/drawing/2014/main" id="{00E7DE31-AC6A-4ED3-579A-D348C4E41A2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106355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6810F-7783-9D89-4A3A-0A7D4FFB2BDA}"/>
              </a:ext>
            </a:extLst>
          </p:cNvPr>
          <p:cNvSpPr>
            <a:spLocks noGrp="1"/>
          </p:cNvSpPr>
          <p:nvPr>
            <p:ph type="dt" sz="half" idx="10"/>
          </p:nvPr>
        </p:nvSpPr>
        <p:spPr/>
        <p:txBody>
          <a:bodyPr/>
          <a:lstStyle/>
          <a:p>
            <a:fld id="{2D2D35D4-3B2F-4549-A7C1-4D14BBE5621C}" type="datetimeFigureOut">
              <a:rPr lang="en-GB" smtClean="0"/>
              <a:t>10/06/2026</a:t>
            </a:fld>
            <a:endParaRPr lang="en-GB"/>
          </a:p>
        </p:txBody>
      </p:sp>
      <p:sp>
        <p:nvSpPr>
          <p:cNvPr id="3" name="Footer Placeholder 2">
            <a:extLst>
              <a:ext uri="{FF2B5EF4-FFF2-40B4-BE49-F238E27FC236}">
                <a16:creationId xmlns:a16="http://schemas.microsoft.com/office/drawing/2014/main" id="{4209A44F-2592-C59C-A59F-5D90ECC88C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398CCE-05DE-35CB-0793-63E508D74419}"/>
              </a:ext>
            </a:extLst>
          </p:cNvPr>
          <p:cNvSpPr>
            <a:spLocks noGrp="1"/>
          </p:cNvSpPr>
          <p:nvPr>
            <p:ph type="sldNum" sz="quarter" idx="12"/>
          </p:nvPr>
        </p:nvSpPr>
        <p:spPr/>
        <p:txBody>
          <a:bodyPr/>
          <a:lstStyle/>
          <a:p>
            <a:fld id="{54246115-A70C-48BD-BC0F-65B041D243CA}" type="slidenum">
              <a:rPr lang="en-GB" smtClean="0"/>
              <a:t>‹#›</a:t>
            </a:fld>
            <a:endParaRPr lang="en-GB"/>
          </a:p>
        </p:txBody>
      </p:sp>
      <p:sp>
        <p:nvSpPr>
          <p:cNvPr id="5" name="Rectangle 4">
            <a:extLst>
              <a:ext uri="{FF2B5EF4-FFF2-40B4-BE49-F238E27FC236}">
                <a16:creationId xmlns:a16="http://schemas.microsoft.com/office/drawing/2014/main" id="{BDE8D2B7-D5D7-0D46-CA2F-DD91DCF9EAA7}"/>
              </a:ext>
              <a:ext uri="{C183D7F6-B498-43B3-948B-1728B52AA6E4}">
                <adec:decorative xmlns:adec="http://schemas.microsoft.com/office/drawing/2017/decorative" val="1"/>
              </a:ext>
            </a:extLst>
          </p:cNvPr>
          <p:cNvSpPr/>
          <p:nvPr userDrawn="1"/>
        </p:nvSpPr>
        <p:spPr>
          <a:xfrm>
            <a:off x="0" y="0"/>
            <a:ext cx="12192000" cy="539443"/>
          </a:xfrm>
          <a:prstGeom prst="rect">
            <a:avLst/>
          </a:prstGeom>
          <a:gradFill>
            <a:gsLst>
              <a:gs pos="0">
                <a:schemeClr val="accent2"/>
              </a:gs>
              <a:gs pos="60000">
                <a:srgbClr val="22287D"/>
              </a:gs>
              <a:gs pos="39000">
                <a:schemeClr val="accent3"/>
              </a:gs>
              <a:gs pos="100000">
                <a:schemeClr val="accent1"/>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A229A79-4F73-0B4B-77B9-D697AD693501}"/>
              </a:ext>
            </a:extLst>
          </p:cNvPr>
          <p:cNvSpPr txBox="1"/>
          <p:nvPr userDrawn="1"/>
        </p:nvSpPr>
        <p:spPr>
          <a:xfrm>
            <a:off x="505978" y="115832"/>
            <a:ext cx="11576842" cy="307777"/>
          </a:xfrm>
          <a:prstGeom prst="rect">
            <a:avLst/>
          </a:prstGeom>
          <a:noFill/>
        </p:spPr>
        <p:txBody>
          <a:bodyPr wrap="square" rtlCol="0">
            <a:spAutoFit/>
          </a:bodyPr>
          <a:lstStyle/>
          <a:p>
            <a:pPr algn="r"/>
            <a:r>
              <a:rPr lang="en-GB" sz="1400" b="0" dirty="0">
                <a:solidFill>
                  <a:schemeClr val="bg1"/>
                </a:solidFill>
                <a:latin typeface="Arial" panose="020B0604020202020204" pitchFamily="34" charset="0"/>
                <a:cs typeface="Arial" panose="020B0604020202020204" pitchFamily="34" charset="0"/>
              </a:rPr>
              <a:t>Transmission Based Precautions (TBPs) guidance is changing</a:t>
            </a:r>
          </a:p>
        </p:txBody>
      </p:sp>
      <p:pic>
        <p:nvPicPr>
          <p:cNvPr id="7" name="Picture 6">
            <a:extLst>
              <a:ext uri="{FF2B5EF4-FFF2-40B4-BE49-F238E27FC236}">
                <a16:creationId xmlns:a16="http://schemas.microsoft.com/office/drawing/2014/main" id="{CA248F73-3622-6CBE-40C6-4E721C98F2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5372" y="5876925"/>
            <a:ext cx="1939815" cy="898383"/>
          </a:xfrm>
          <a:prstGeom prst="rect">
            <a:avLst/>
          </a:prstGeom>
        </p:spPr>
      </p:pic>
    </p:spTree>
    <p:extLst>
      <p:ext uri="{BB962C8B-B14F-4D97-AF65-F5344CB8AC3E}">
        <p14:creationId xmlns:p14="http://schemas.microsoft.com/office/powerpoint/2010/main" val="156237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B3DA6-CA44-1083-E62C-70550FD1F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63955DA-8362-8CA6-4050-6DC7D66A4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D1EEBA5-B5F7-C36A-42B6-4F3E34272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2D2D35D4-3B2F-4549-A7C1-4D14BBE5621C}" type="datetimeFigureOut">
              <a:rPr lang="en-GB" smtClean="0"/>
              <a:pPr/>
              <a:t>10/06/2026</a:t>
            </a:fld>
            <a:endParaRPr lang="en-GB"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DEA0BEB-92FA-DEA8-B936-7A903A9D47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45A2D93-43C0-1D1F-F952-84CE991BB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54246115-A70C-48BD-BC0F-65B041D243CA}" type="slidenum">
              <a:rPr lang="en-GB" smtClean="0"/>
              <a:pPr/>
              <a:t>‹#›</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1282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pcm.hps.scot.nhs.uk/chapter-2-transmission-based-precautions-tbp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0C3E-319F-B5B1-30DA-D04A15806872}"/>
              </a:ext>
            </a:extLst>
          </p:cNvPr>
          <p:cNvSpPr>
            <a:spLocks noGrp="1"/>
          </p:cNvSpPr>
          <p:nvPr>
            <p:ph type="ctrTitle"/>
          </p:nvPr>
        </p:nvSpPr>
        <p:spPr>
          <a:xfrm>
            <a:off x="207818" y="1243892"/>
            <a:ext cx="9944100" cy="2428411"/>
          </a:xfrm>
        </p:spPr>
        <p:txBody>
          <a:bodyPr>
            <a:normAutofit/>
          </a:bodyPr>
          <a:lstStyle/>
          <a:p>
            <a:r>
              <a:rPr lang="en-GB" dirty="0"/>
              <a:t>Transmission Based Precautions (TBPs) – Change is coming</a:t>
            </a:r>
          </a:p>
        </p:txBody>
      </p:sp>
      <p:sp>
        <p:nvSpPr>
          <p:cNvPr id="3" name="Subtitle 2">
            <a:extLst>
              <a:ext uri="{FF2B5EF4-FFF2-40B4-BE49-F238E27FC236}">
                <a16:creationId xmlns:a16="http://schemas.microsoft.com/office/drawing/2014/main" id="{24BE460F-07A4-0856-E17A-A058AB4A927C}"/>
              </a:ext>
            </a:extLst>
          </p:cNvPr>
          <p:cNvSpPr>
            <a:spLocks noGrp="1"/>
          </p:cNvSpPr>
          <p:nvPr>
            <p:ph type="subTitle" idx="1"/>
          </p:nvPr>
        </p:nvSpPr>
        <p:spPr>
          <a:xfrm>
            <a:off x="78509" y="3710583"/>
            <a:ext cx="9144000" cy="455035"/>
          </a:xfrm>
        </p:spPr>
        <p:txBody>
          <a:bodyPr/>
          <a:lstStyle/>
          <a:p>
            <a:r>
              <a:rPr lang="en-GB" dirty="0"/>
              <a:t>Presenter name/title here</a:t>
            </a:r>
          </a:p>
        </p:txBody>
      </p:sp>
      <p:pic>
        <p:nvPicPr>
          <p:cNvPr id="4" name="Picture 3" descr="NHS Scotland">
            <a:extLst>
              <a:ext uri="{FF2B5EF4-FFF2-40B4-BE49-F238E27FC236}">
                <a16:creationId xmlns:a16="http://schemas.microsoft.com/office/drawing/2014/main" id="{A80F7B03-C4AA-94C7-001D-91C397663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124" y="381942"/>
            <a:ext cx="1309335" cy="861950"/>
          </a:xfrm>
          <a:prstGeom prst="rect">
            <a:avLst/>
          </a:prstGeom>
        </p:spPr>
      </p:pic>
    </p:spTree>
    <p:extLst>
      <p:ext uri="{BB962C8B-B14F-4D97-AF65-F5344CB8AC3E}">
        <p14:creationId xmlns:p14="http://schemas.microsoft.com/office/powerpoint/2010/main" val="234976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440E2-BEF9-D7D7-AFFB-B82EA765F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1084D-BEB6-500E-428A-237E683B9DAD}"/>
              </a:ext>
            </a:extLst>
          </p:cNvPr>
          <p:cNvSpPr>
            <a:spLocks noGrp="1"/>
          </p:cNvSpPr>
          <p:nvPr>
            <p:ph type="title"/>
          </p:nvPr>
        </p:nvSpPr>
        <p:spPr>
          <a:xfrm>
            <a:off x="353895" y="765883"/>
            <a:ext cx="10515600" cy="898384"/>
          </a:xfrm>
        </p:spPr>
        <p:txBody>
          <a:bodyPr>
            <a:normAutofit/>
          </a:bodyPr>
          <a:lstStyle/>
          <a:p>
            <a:r>
              <a:rPr lang="en-GB" sz="4400" dirty="0"/>
              <a:t>Who does it apply to?</a:t>
            </a:r>
          </a:p>
        </p:txBody>
      </p:sp>
      <p:sp>
        <p:nvSpPr>
          <p:cNvPr id="4" name="TextBox 3">
            <a:extLst>
              <a:ext uri="{FF2B5EF4-FFF2-40B4-BE49-F238E27FC236}">
                <a16:creationId xmlns:a16="http://schemas.microsoft.com/office/drawing/2014/main" id="{81999C08-BB91-48F2-6904-B2792C9687D5}"/>
              </a:ext>
            </a:extLst>
          </p:cNvPr>
          <p:cNvSpPr txBox="1"/>
          <p:nvPr/>
        </p:nvSpPr>
        <p:spPr>
          <a:xfrm>
            <a:off x="-330226" y="2018536"/>
            <a:ext cx="7180638" cy="3539430"/>
          </a:xfrm>
          <a:prstGeom prst="rect">
            <a:avLst/>
          </a:prstGeom>
          <a:noFill/>
        </p:spPr>
        <p:txBody>
          <a:bodyPr wrap="square" rtlCol="0">
            <a:spAutoFit/>
          </a:bodyPr>
          <a:lstStyle/>
          <a:p>
            <a:pPr marL="914400" lvl="1"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Any staff member who does or may provide care to an individual with suspected or confirmed infection</a:t>
            </a:r>
          </a:p>
          <a:p>
            <a:pPr marL="914400" lvl="1"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The NIPCM is considered best practice across all health and care settings</a:t>
            </a:r>
          </a:p>
          <a:p>
            <a:pPr marL="914400" lvl="1"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IPC is not setting specific; IPC applies across all settings </a:t>
            </a:r>
          </a:p>
        </p:txBody>
      </p:sp>
      <p:pic>
        <p:nvPicPr>
          <p:cNvPr id="3" name="Picture 2">
            <a:extLst>
              <a:ext uri="{FF2B5EF4-FFF2-40B4-BE49-F238E27FC236}">
                <a16:creationId xmlns:a16="http://schemas.microsoft.com/office/drawing/2014/main" id="{BDFD20AE-8CED-527F-EBFD-B374D2C072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7021" r="7021"/>
          <a:stretch/>
        </p:blipFill>
        <p:spPr>
          <a:xfrm>
            <a:off x="7105650" y="1215075"/>
            <a:ext cx="4306452" cy="4104000"/>
          </a:xfrm>
          <a:prstGeom prst="round1Rect">
            <a:avLst/>
          </a:prstGeom>
        </p:spPr>
      </p:pic>
    </p:spTree>
    <p:extLst>
      <p:ext uri="{BB962C8B-B14F-4D97-AF65-F5344CB8AC3E}">
        <p14:creationId xmlns:p14="http://schemas.microsoft.com/office/powerpoint/2010/main" val="38402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EDCE-7F6C-173B-2E66-9AF05335A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AA525-01B5-7920-1FA4-08AC077D5A41}"/>
              </a:ext>
            </a:extLst>
          </p:cNvPr>
          <p:cNvSpPr>
            <a:spLocks noGrp="1"/>
          </p:cNvSpPr>
          <p:nvPr>
            <p:ph type="title"/>
          </p:nvPr>
        </p:nvSpPr>
        <p:spPr>
          <a:xfrm>
            <a:off x="363132" y="765883"/>
            <a:ext cx="10515600" cy="898384"/>
          </a:xfrm>
        </p:spPr>
        <p:txBody>
          <a:bodyPr>
            <a:normAutofit/>
          </a:bodyPr>
          <a:lstStyle/>
          <a:p>
            <a:r>
              <a:rPr lang="en-GB" sz="4400" dirty="0"/>
              <a:t>When is it happening?</a:t>
            </a:r>
          </a:p>
        </p:txBody>
      </p:sp>
      <p:pic>
        <p:nvPicPr>
          <p:cNvPr id="3" name="Picture 2">
            <a:extLst>
              <a:ext uri="{FF2B5EF4-FFF2-40B4-BE49-F238E27FC236}">
                <a16:creationId xmlns:a16="http://schemas.microsoft.com/office/drawing/2014/main" id="{99533BE5-52EC-777E-ACFF-0A485384DE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767" r="5767"/>
          <a:stretch/>
        </p:blipFill>
        <p:spPr>
          <a:xfrm>
            <a:off x="7105650" y="1215075"/>
            <a:ext cx="4306452" cy="4104000"/>
          </a:xfrm>
          <a:prstGeom prst="round1Rect">
            <a:avLst/>
          </a:prstGeom>
        </p:spPr>
      </p:pic>
      <p:sp>
        <p:nvSpPr>
          <p:cNvPr id="4" name="TextBox 3">
            <a:extLst>
              <a:ext uri="{FF2B5EF4-FFF2-40B4-BE49-F238E27FC236}">
                <a16:creationId xmlns:a16="http://schemas.microsoft.com/office/drawing/2014/main" id="{1C679FEC-8E61-7598-7843-684FB9D38879}"/>
              </a:ext>
            </a:extLst>
          </p:cNvPr>
          <p:cNvSpPr txBox="1"/>
          <p:nvPr/>
        </p:nvSpPr>
        <p:spPr>
          <a:xfrm>
            <a:off x="508000" y="2032000"/>
            <a:ext cx="5588000" cy="3231654"/>
          </a:xfrm>
          <a:prstGeom prst="rect">
            <a:avLst/>
          </a:prstGeom>
          <a:noFill/>
        </p:spPr>
        <p:txBody>
          <a:bodyPr wrap="square" rtlCol="0">
            <a:spAutoFit/>
          </a:bodyPr>
          <a:lstStyle/>
          <a:p>
            <a:pPr marL="914400" lvl="1"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New guidance launch 3</a:t>
            </a:r>
            <a:r>
              <a:rPr lang="en-GB" sz="2800" b="1" baseline="30000" dirty="0">
                <a:solidFill>
                  <a:schemeClr val="accent2"/>
                </a:solidFill>
                <a:latin typeface="Arial" panose="020B0604020202020204" pitchFamily="34" charset="0"/>
                <a:cs typeface="Arial" panose="020B0604020202020204" pitchFamily="34" charset="0"/>
              </a:rPr>
              <a:t>rd</a:t>
            </a:r>
            <a:r>
              <a:rPr lang="en-GB" sz="2800" b="1" dirty="0">
                <a:solidFill>
                  <a:schemeClr val="accent2"/>
                </a:solidFill>
                <a:latin typeface="Arial" panose="020B0604020202020204" pitchFamily="34" charset="0"/>
                <a:cs typeface="Arial" panose="020B0604020202020204" pitchFamily="34" charset="0"/>
              </a:rPr>
              <a:t> August 2026</a:t>
            </a:r>
          </a:p>
          <a:p>
            <a:pPr marL="1371600" lvl="2"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NIPCM content</a:t>
            </a:r>
          </a:p>
          <a:p>
            <a:pPr marL="1371600" lvl="2"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Supporting resources</a:t>
            </a:r>
          </a:p>
          <a:p>
            <a:pPr marL="1371600" lvl="2"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NHS National Education for Scotland (NES) Turas Module</a:t>
            </a:r>
          </a:p>
        </p:txBody>
      </p:sp>
    </p:spTree>
    <p:extLst>
      <p:ext uri="{BB962C8B-B14F-4D97-AF65-F5344CB8AC3E}">
        <p14:creationId xmlns:p14="http://schemas.microsoft.com/office/powerpoint/2010/main" val="219822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17A2B-91F0-F98D-4ABB-64D485F55B44}"/>
              </a:ext>
            </a:extLst>
          </p:cNvPr>
          <p:cNvSpPr txBox="1"/>
          <p:nvPr/>
        </p:nvSpPr>
        <p:spPr>
          <a:xfrm>
            <a:off x="436417" y="874877"/>
            <a:ext cx="11048012" cy="769441"/>
          </a:xfrm>
          <a:prstGeom prst="rect">
            <a:avLst/>
          </a:prstGeom>
          <a:noFill/>
        </p:spPr>
        <p:txBody>
          <a:bodyPr wrap="square" rtlCol="0">
            <a:spAutoFit/>
          </a:bodyPr>
          <a:lstStyle/>
          <a:p>
            <a:r>
              <a:rPr lang="en-GB" sz="4400" b="1" dirty="0">
                <a:solidFill>
                  <a:schemeClr val="accent1"/>
                </a:solidFill>
                <a:latin typeface="Arial" panose="020B0604020202020204" pitchFamily="34" charset="0"/>
                <a:cs typeface="Arial" panose="020B0604020202020204" pitchFamily="34" charset="0"/>
              </a:rPr>
              <a:t>Where can more information be found?</a:t>
            </a:r>
          </a:p>
        </p:txBody>
      </p:sp>
      <p:sp>
        <p:nvSpPr>
          <p:cNvPr id="3" name="TextBox 2">
            <a:extLst>
              <a:ext uri="{FF2B5EF4-FFF2-40B4-BE49-F238E27FC236}">
                <a16:creationId xmlns:a16="http://schemas.microsoft.com/office/drawing/2014/main" id="{6548BC63-A838-E37F-F6D4-F8B6E002C1FC}"/>
              </a:ext>
            </a:extLst>
          </p:cNvPr>
          <p:cNvSpPr txBox="1"/>
          <p:nvPr/>
        </p:nvSpPr>
        <p:spPr>
          <a:xfrm>
            <a:off x="988291" y="2355273"/>
            <a:ext cx="9282545" cy="1815882"/>
          </a:xfrm>
          <a:prstGeom prst="rect">
            <a:avLst/>
          </a:prstGeom>
          <a:noFill/>
        </p:spPr>
        <p:txBody>
          <a:bodyPr wrap="square" rtlCol="0">
            <a:spAutoFit/>
          </a:bodyPr>
          <a:lstStyle/>
          <a:p>
            <a:pPr marL="914400" lvl="1"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hlinkClick r:id="rId3"/>
              </a:rPr>
              <a:t>National Infection Prevention and Control Manual (NIPCM) </a:t>
            </a:r>
            <a:endParaRPr lang="en-GB" sz="2800" b="1" dirty="0">
              <a:solidFill>
                <a:schemeClr val="accent2"/>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Your local Infection Prevention and Control Team (IPCT)</a:t>
            </a:r>
          </a:p>
        </p:txBody>
      </p:sp>
    </p:spTree>
    <p:extLst>
      <p:ext uri="{BB962C8B-B14F-4D97-AF65-F5344CB8AC3E}">
        <p14:creationId xmlns:p14="http://schemas.microsoft.com/office/powerpoint/2010/main" val="383357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B09DD-5794-D62D-8757-21D554E519C4}"/>
              </a:ext>
            </a:extLst>
          </p:cNvPr>
          <p:cNvSpPr txBox="1"/>
          <p:nvPr/>
        </p:nvSpPr>
        <p:spPr>
          <a:xfrm>
            <a:off x="1080654" y="2456873"/>
            <a:ext cx="10243127" cy="1446550"/>
          </a:xfrm>
          <a:prstGeom prst="rect">
            <a:avLst/>
          </a:prstGeom>
          <a:noFill/>
        </p:spPr>
        <p:txBody>
          <a:bodyPr wrap="square" rtlCol="0">
            <a:spAutoFit/>
          </a:bodyPr>
          <a:lstStyle/>
          <a:p>
            <a:pPr algn="ctr"/>
            <a:r>
              <a:rPr lang="en-GB" sz="8800" dirty="0">
                <a:solidFill>
                  <a:schemeClr val="accent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87212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0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C0C8-1898-43B5-9AF7-2775402EC92A}"/>
              </a:ext>
            </a:extLst>
          </p:cNvPr>
          <p:cNvSpPr>
            <a:spLocks noGrp="1"/>
          </p:cNvSpPr>
          <p:nvPr>
            <p:ph type="title"/>
          </p:nvPr>
        </p:nvSpPr>
        <p:spPr>
          <a:xfrm>
            <a:off x="625187" y="895726"/>
            <a:ext cx="10483850" cy="4175038"/>
          </a:xfrm>
        </p:spPr>
        <p:txBody>
          <a:bodyPr>
            <a:normAutofit fontScale="90000"/>
          </a:bodyPr>
          <a:lstStyle/>
          <a:p>
            <a:r>
              <a:rPr lang="en-GB" dirty="0"/>
              <a:t>What are TBPs</a:t>
            </a:r>
            <a:br>
              <a:rPr lang="en-GB" dirty="0"/>
            </a:br>
            <a:r>
              <a:rPr lang="en-GB" dirty="0"/>
              <a:t>What is changing? </a:t>
            </a:r>
            <a:br>
              <a:rPr lang="en-GB" dirty="0"/>
            </a:br>
            <a:r>
              <a:rPr lang="en-GB" dirty="0"/>
              <a:t>Why is it changing?</a:t>
            </a:r>
            <a:br>
              <a:rPr lang="en-GB" dirty="0"/>
            </a:br>
            <a:r>
              <a:rPr lang="en-GB" dirty="0"/>
              <a:t>What does this mean for IPC practice?</a:t>
            </a:r>
            <a:br>
              <a:rPr lang="en-GB" dirty="0"/>
            </a:br>
            <a:r>
              <a:rPr lang="en-GB" dirty="0"/>
              <a:t>Who does it apply to?</a:t>
            </a:r>
            <a:br>
              <a:rPr lang="en-GB" dirty="0"/>
            </a:br>
            <a:r>
              <a:rPr lang="en-GB" dirty="0"/>
              <a:t>When is it happening?</a:t>
            </a:r>
            <a:br>
              <a:rPr lang="en-GB" dirty="0"/>
            </a:br>
            <a:r>
              <a:rPr lang="en-GB" dirty="0"/>
              <a:t>Where can more info be found?</a:t>
            </a:r>
            <a:br>
              <a:rPr lang="en-GB" dirty="0">
                <a:solidFill>
                  <a:schemeClr val="accent2"/>
                </a:solidFill>
              </a:rPr>
            </a:br>
            <a:endParaRPr lang="en-GB" dirty="0"/>
          </a:p>
        </p:txBody>
      </p:sp>
    </p:spTree>
    <p:extLst>
      <p:ext uri="{BB962C8B-B14F-4D97-AF65-F5344CB8AC3E}">
        <p14:creationId xmlns:p14="http://schemas.microsoft.com/office/powerpoint/2010/main" val="414434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FEE71-6226-ED3E-C958-DE036DEC5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A5A55-E2A9-6E75-270F-48C82D9D0FA2}"/>
              </a:ext>
            </a:extLst>
          </p:cNvPr>
          <p:cNvSpPr>
            <a:spLocks noGrp="1"/>
          </p:cNvSpPr>
          <p:nvPr>
            <p:ph type="title"/>
          </p:nvPr>
        </p:nvSpPr>
        <p:spPr>
          <a:xfrm>
            <a:off x="329869" y="559899"/>
            <a:ext cx="10515600" cy="539443"/>
          </a:xfrm>
        </p:spPr>
        <p:txBody>
          <a:bodyPr>
            <a:noAutofit/>
          </a:bodyPr>
          <a:lstStyle/>
          <a:p>
            <a:r>
              <a:rPr lang="en-GB" sz="4400" dirty="0"/>
              <a:t>What are TBPs?</a:t>
            </a:r>
          </a:p>
        </p:txBody>
      </p:sp>
      <p:sp>
        <p:nvSpPr>
          <p:cNvPr id="3" name="Content Placeholder 2">
            <a:extLst>
              <a:ext uri="{FF2B5EF4-FFF2-40B4-BE49-F238E27FC236}">
                <a16:creationId xmlns:a16="http://schemas.microsoft.com/office/drawing/2014/main" id="{0C356BCE-F1CA-8D4A-80A8-4E1E1CB3F6F2}"/>
              </a:ext>
            </a:extLst>
          </p:cNvPr>
          <p:cNvSpPr>
            <a:spLocks noGrp="1"/>
          </p:cNvSpPr>
          <p:nvPr>
            <p:ph idx="1"/>
          </p:nvPr>
        </p:nvSpPr>
        <p:spPr>
          <a:xfrm>
            <a:off x="210126" y="1523052"/>
            <a:ext cx="6895524" cy="8239745"/>
          </a:xfrm>
        </p:spPr>
        <p:txBody>
          <a:bodyPr/>
          <a:lstStyle/>
          <a:p>
            <a:r>
              <a:rPr lang="en-GB" b="1" dirty="0">
                <a:solidFill>
                  <a:schemeClr val="accent2"/>
                </a:solidFill>
              </a:rPr>
              <a:t>Precautions used in addition to Standard Infection Control Precautions (SICPs) when caring for individual with known or suspected infection</a:t>
            </a:r>
          </a:p>
          <a:p>
            <a:r>
              <a:rPr lang="en-GB" b="1" dirty="0">
                <a:solidFill>
                  <a:schemeClr val="accent2"/>
                </a:solidFill>
              </a:rPr>
              <a:t>All TBPs are important</a:t>
            </a:r>
          </a:p>
          <a:p>
            <a:pPr lvl="1"/>
            <a:r>
              <a:rPr lang="en-GB" sz="2800" b="1" dirty="0">
                <a:solidFill>
                  <a:schemeClr val="accent2"/>
                </a:solidFill>
              </a:rPr>
              <a:t>Patient placement</a:t>
            </a:r>
          </a:p>
          <a:p>
            <a:pPr lvl="1"/>
            <a:r>
              <a:rPr lang="en-GB" sz="2800" b="1" dirty="0">
                <a:solidFill>
                  <a:schemeClr val="accent2"/>
                </a:solidFill>
              </a:rPr>
              <a:t>Safe management of the environment</a:t>
            </a:r>
          </a:p>
          <a:p>
            <a:pPr lvl="1"/>
            <a:r>
              <a:rPr lang="en-GB" sz="2800" b="1" dirty="0">
                <a:solidFill>
                  <a:schemeClr val="accent2"/>
                </a:solidFill>
              </a:rPr>
              <a:t>Safe management of equipment</a:t>
            </a:r>
          </a:p>
          <a:p>
            <a:pPr lvl="1"/>
            <a:r>
              <a:rPr lang="en-GB" sz="2800" b="1" dirty="0">
                <a:solidFill>
                  <a:schemeClr val="accent2"/>
                </a:solidFill>
              </a:rPr>
              <a:t>Personal Protective Equipment (PPE)</a:t>
            </a:r>
          </a:p>
          <a:p>
            <a:endParaRPr lang="en-GB" sz="2400" dirty="0"/>
          </a:p>
          <a:p>
            <a:endParaRPr lang="en-GB" dirty="0"/>
          </a:p>
        </p:txBody>
      </p:sp>
      <p:pic>
        <p:nvPicPr>
          <p:cNvPr id="5" name="Picture 4">
            <a:extLst>
              <a:ext uri="{FF2B5EF4-FFF2-40B4-BE49-F238E27FC236}">
                <a16:creationId xmlns:a16="http://schemas.microsoft.com/office/drawing/2014/main" id="{FDAC5747-9A58-B4AF-DD54-2AC1A94A1B8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1763" b="21686"/>
          <a:stretch>
            <a:fillRect/>
          </a:stretch>
        </p:blipFill>
        <p:spPr>
          <a:xfrm>
            <a:off x="7105650" y="1215075"/>
            <a:ext cx="4306452" cy="4104000"/>
          </a:xfrm>
          <a:prstGeom prst="round1Rect">
            <a:avLst/>
          </a:prstGeom>
        </p:spPr>
      </p:pic>
    </p:spTree>
    <p:extLst>
      <p:ext uri="{BB962C8B-B14F-4D97-AF65-F5344CB8AC3E}">
        <p14:creationId xmlns:p14="http://schemas.microsoft.com/office/powerpoint/2010/main" val="409666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51C8-0DA9-7310-0B16-A204EEAE5C6D}"/>
              </a:ext>
            </a:extLst>
          </p:cNvPr>
          <p:cNvSpPr>
            <a:spLocks noGrp="1"/>
          </p:cNvSpPr>
          <p:nvPr>
            <p:ph type="title"/>
          </p:nvPr>
        </p:nvSpPr>
        <p:spPr>
          <a:xfrm>
            <a:off x="266700" y="757596"/>
            <a:ext cx="10515600" cy="898384"/>
          </a:xfrm>
        </p:spPr>
        <p:txBody>
          <a:bodyPr>
            <a:normAutofit/>
          </a:bodyPr>
          <a:lstStyle/>
          <a:p>
            <a:r>
              <a:rPr lang="en-GB" sz="4400" dirty="0"/>
              <a:t>What is changing?</a:t>
            </a:r>
          </a:p>
        </p:txBody>
      </p:sp>
      <p:sp>
        <p:nvSpPr>
          <p:cNvPr id="9" name="TextBox 8">
            <a:extLst>
              <a:ext uri="{FF2B5EF4-FFF2-40B4-BE49-F238E27FC236}">
                <a16:creationId xmlns:a16="http://schemas.microsoft.com/office/drawing/2014/main" id="{F0DB3B24-72BF-8580-CD5B-DD8E28301829}"/>
              </a:ext>
            </a:extLst>
          </p:cNvPr>
          <p:cNvSpPr txBox="1"/>
          <p:nvPr/>
        </p:nvSpPr>
        <p:spPr>
          <a:xfrm>
            <a:off x="2741599" y="1789004"/>
            <a:ext cx="7108372" cy="584775"/>
          </a:xfrm>
          <a:prstGeom prst="rect">
            <a:avLst/>
          </a:prstGeom>
          <a:noFill/>
        </p:spPr>
        <p:txBody>
          <a:bodyPr wrap="square" rtlCol="0">
            <a:spAutoFit/>
          </a:bodyPr>
          <a:lstStyle/>
          <a:p>
            <a:r>
              <a:rPr lang="en-GB" sz="3200" b="1" dirty="0">
                <a:solidFill>
                  <a:schemeClr val="accent2"/>
                </a:solidFill>
                <a:latin typeface="Arial" panose="020B0604020202020204" pitchFamily="34" charset="0"/>
                <a:cs typeface="Arial" panose="020B0604020202020204" pitchFamily="34" charset="0"/>
              </a:rPr>
              <a:t>Droplet Transmission</a:t>
            </a:r>
          </a:p>
        </p:txBody>
      </p:sp>
      <p:sp>
        <p:nvSpPr>
          <p:cNvPr id="10" name="TextBox 9">
            <a:extLst>
              <a:ext uri="{FF2B5EF4-FFF2-40B4-BE49-F238E27FC236}">
                <a16:creationId xmlns:a16="http://schemas.microsoft.com/office/drawing/2014/main" id="{2F5568A7-72BF-7F17-F401-C3A868C3C769}"/>
              </a:ext>
            </a:extLst>
          </p:cNvPr>
          <p:cNvSpPr txBox="1"/>
          <p:nvPr/>
        </p:nvSpPr>
        <p:spPr>
          <a:xfrm>
            <a:off x="2730713" y="2749752"/>
            <a:ext cx="7391400" cy="584775"/>
          </a:xfrm>
          <a:prstGeom prst="rect">
            <a:avLst/>
          </a:prstGeom>
          <a:noFill/>
        </p:spPr>
        <p:txBody>
          <a:bodyPr wrap="square" rtlCol="0">
            <a:spAutoFit/>
          </a:bodyPr>
          <a:lstStyle/>
          <a:p>
            <a:r>
              <a:rPr lang="en-GB" sz="3200" b="1" dirty="0">
                <a:solidFill>
                  <a:schemeClr val="accent2"/>
                </a:solidFill>
                <a:latin typeface="Arial" panose="020B0604020202020204" pitchFamily="34" charset="0"/>
                <a:cs typeface="Arial" panose="020B0604020202020204" pitchFamily="34" charset="0"/>
              </a:rPr>
              <a:t>Airborne Transmission</a:t>
            </a:r>
          </a:p>
        </p:txBody>
      </p:sp>
      <p:sp>
        <p:nvSpPr>
          <p:cNvPr id="11" name="TextBox 10">
            <a:extLst>
              <a:ext uri="{FF2B5EF4-FFF2-40B4-BE49-F238E27FC236}">
                <a16:creationId xmlns:a16="http://schemas.microsoft.com/office/drawing/2014/main" id="{DC65181A-CD18-DE1B-ABBD-6F5071529F34}"/>
              </a:ext>
            </a:extLst>
          </p:cNvPr>
          <p:cNvSpPr txBox="1"/>
          <p:nvPr/>
        </p:nvSpPr>
        <p:spPr>
          <a:xfrm>
            <a:off x="2741599" y="3600577"/>
            <a:ext cx="8414657" cy="584775"/>
          </a:xfrm>
          <a:prstGeom prst="rect">
            <a:avLst/>
          </a:prstGeom>
          <a:noFill/>
        </p:spPr>
        <p:txBody>
          <a:bodyPr wrap="square" rtlCol="0">
            <a:spAutoFit/>
          </a:bodyPr>
          <a:lstStyle/>
          <a:p>
            <a:r>
              <a:rPr lang="en-GB" sz="3200" b="1" dirty="0">
                <a:solidFill>
                  <a:schemeClr val="accent2"/>
                </a:solidFill>
                <a:latin typeface="Arial" panose="020B0604020202020204" pitchFamily="34" charset="0"/>
                <a:cs typeface="Arial" panose="020B0604020202020204" pitchFamily="34" charset="0"/>
              </a:rPr>
              <a:t>Aerosol Generating Procedures (AGPs)</a:t>
            </a:r>
            <a:endParaRPr lang="en-GB" dirty="0"/>
          </a:p>
        </p:txBody>
      </p:sp>
      <p:sp>
        <p:nvSpPr>
          <p:cNvPr id="12" name="TextBox 11">
            <a:extLst>
              <a:ext uri="{FF2B5EF4-FFF2-40B4-BE49-F238E27FC236}">
                <a16:creationId xmlns:a16="http://schemas.microsoft.com/office/drawing/2014/main" id="{DEC4C6A9-53E1-87AA-096F-0BDC362862F2}"/>
              </a:ext>
            </a:extLst>
          </p:cNvPr>
          <p:cNvSpPr txBox="1"/>
          <p:nvPr/>
        </p:nvSpPr>
        <p:spPr>
          <a:xfrm>
            <a:off x="2759748" y="4514306"/>
            <a:ext cx="9432252" cy="584775"/>
          </a:xfrm>
          <a:prstGeom prst="rect">
            <a:avLst/>
          </a:prstGeom>
          <a:noFill/>
        </p:spPr>
        <p:txBody>
          <a:bodyPr wrap="square" rtlCol="0">
            <a:spAutoFit/>
          </a:bodyPr>
          <a:lstStyle/>
          <a:p>
            <a:r>
              <a:rPr lang="en-GB" sz="3200" b="1" dirty="0">
                <a:solidFill>
                  <a:schemeClr val="accent2"/>
                </a:solidFill>
                <a:latin typeface="Arial" panose="020B0604020202020204" pitchFamily="34" charset="0"/>
                <a:cs typeface="Arial" panose="020B0604020202020204" pitchFamily="34" charset="0"/>
              </a:rPr>
              <a:t>New descriptors: Contact and Air Transmission</a:t>
            </a:r>
          </a:p>
        </p:txBody>
      </p:sp>
      <p:sp>
        <p:nvSpPr>
          <p:cNvPr id="13" name="TextBox 12">
            <a:extLst>
              <a:ext uri="{FF2B5EF4-FFF2-40B4-BE49-F238E27FC236}">
                <a16:creationId xmlns:a16="http://schemas.microsoft.com/office/drawing/2014/main" id="{C6F14A45-4F64-FC12-529F-FE1B78F68412}"/>
              </a:ext>
            </a:extLst>
          </p:cNvPr>
          <p:cNvSpPr txBox="1"/>
          <p:nvPr/>
        </p:nvSpPr>
        <p:spPr>
          <a:xfrm>
            <a:off x="2796027" y="5365131"/>
            <a:ext cx="7260772" cy="584775"/>
          </a:xfrm>
          <a:prstGeom prst="rect">
            <a:avLst/>
          </a:prstGeom>
          <a:noFill/>
        </p:spPr>
        <p:txBody>
          <a:bodyPr wrap="square" rtlCol="0">
            <a:spAutoFit/>
          </a:bodyPr>
          <a:lstStyle/>
          <a:p>
            <a:r>
              <a:rPr lang="en-GB" sz="3200" b="1" dirty="0">
                <a:solidFill>
                  <a:schemeClr val="accent2"/>
                </a:solidFill>
                <a:latin typeface="Arial" panose="020B0604020202020204" pitchFamily="34" charset="0"/>
                <a:cs typeface="Arial" panose="020B0604020202020204" pitchFamily="34" charset="0"/>
              </a:rPr>
              <a:t>Respiratory Categories (R1, R2, R3)</a:t>
            </a:r>
          </a:p>
        </p:txBody>
      </p:sp>
      <p:sp>
        <p:nvSpPr>
          <p:cNvPr id="4" name="Left Brace 3">
            <a:extLst>
              <a:ext uri="{FF2B5EF4-FFF2-40B4-BE49-F238E27FC236}">
                <a16:creationId xmlns:a16="http://schemas.microsoft.com/office/drawing/2014/main" id="{BBC4A92F-8FAF-3EC6-2CD9-09BD75BFAF03}"/>
              </a:ext>
            </a:extLst>
          </p:cNvPr>
          <p:cNvSpPr/>
          <p:nvPr/>
        </p:nvSpPr>
        <p:spPr>
          <a:xfrm>
            <a:off x="2248031" y="1907984"/>
            <a:ext cx="417877" cy="2189504"/>
          </a:xfrm>
          <a:prstGeom prst="leftBrace">
            <a:avLst/>
          </a:prstGeom>
          <a:ln w="57150">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759FE266-A87C-BFBC-4D47-2F38E0A64BB9}"/>
              </a:ext>
            </a:extLst>
          </p:cNvPr>
          <p:cNvSpPr txBox="1"/>
          <p:nvPr/>
        </p:nvSpPr>
        <p:spPr>
          <a:xfrm>
            <a:off x="320865" y="2706753"/>
            <a:ext cx="2311759" cy="523220"/>
          </a:xfrm>
          <a:prstGeom prst="rect">
            <a:avLst/>
          </a:prstGeom>
          <a:noFill/>
        </p:spPr>
        <p:txBody>
          <a:bodyPr wrap="square" rtlCol="0">
            <a:spAutoFit/>
          </a:bodyPr>
          <a:lstStyle/>
          <a:p>
            <a:r>
              <a:rPr lang="en-GB" sz="2800" b="1" dirty="0"/>
              <a:t>Withdrawn</a:t>
            </a:r>
          </a:p>
        </p:txBody>
      </p:sp>
      <p:sp>
        <p:nvSpPr>
          <p:cNvPr id="15" name="Left Brace 14">
            <a:extLst>
              <a:ext uri="{FF2B5EF4-FFF2-40B4-BE49-F238E27FC236}">
                <a16:creationId xmlns:a16="http://schemas.microsoft.com/office/drawing/2014/main" id="{9CFA04FB-D0E6-84FF-7840-48F7670EBFB1}"/>
              </a:ext>
            </a:extLst>
          </p:cNvPr>
          <p:cNvSpPr/>
          <p:nvPr/>
        </p:nvSpPr>
        <p:spPr>
          <a:xfrm>
            <a:off x="2248030" y="4562766"/>
            <a:ext cx="417877" cy="1387140"/>
          </a:xfrm>
          <a:prstGeom prst="leftBrace">
            <a:avLst/>
          </a:prstGeom>
          <a:ln w="57150">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2AAFBE2C-3EC9-3B9A-4E6B-18C53867EDF8}"/>
              </a:ext>
            </a:extLst>
          </p:cNvPr>
          <p:cNvSpPr txBox="1"/>
          <p:nvPr/>
        </p:nvSpPr>
        <p:spPr>
          <a:xfrm>
            <a:off x="242735" y="4994726"/>
            <a:ext cx="2118713" cy="523220"/>
          </a:xfrm>
          <a:prstGeom prst="rect">
            <a:avLst/>
          </a:prstGeom>
          <a:noFill/>
        </p:spPr>
        <p:txBody>
          <a:bodyPr wrap="square" rtlCol="0">
            <a:spAutoFit/>
          </a:bodyPr>
          <a:lstStyle/>
          <a:p>
            <a:r>
              <a:rPr lang="en-GB" sz="2800" b="1" dirty="0"/>
              <a:t>Introduced</a:t>
            </a:r>
          </a:p>
        </p:txBody>
      </p:sp>
    </p:spTree>
    <p:extLst>
      <p:ext uri="{BB962C8B-B14F-4D97-AF65-F5344CB8AC3E}">
        <p14:creationId xmlns:p14="http://schemas.microsoft.com/office/powerpoint/2010/main" val="347472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A51E2-3616-23BB-64CE-958CC6343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96BD3-109F-E061-8955-254CD5E5C5A8}"/>
              </a:ext>
            </a:extLst>
          </p:cNvPr>
          <p:cNvSpPr>
            <a:spLocks noGrp="1"/>
          </p:cNvSpPr>
          <p:nvPr>
            <p:ph type="title"/>
          </p:nvPr>
        </p:nvSpPr>
        <p:spPr>
          <a:xfrm>
            <a:off x="152399" y="539882"/>
            <a:ext cx="10515600" cy="898384"/>
          </a:xfrm>
        </p:spPr>
        <p:txBody>
          <a:bodyPr>
            <a:normAutofit/>
          </a:bodyPr>
          <a:lstStyle/>
          <a:p>
            <a:r>
              <a:rPr lang="en-GB" sz="4400" dirty="0"/>
              <a:t>Why is it changing?</a:t>
            </a:r>
          </a:p>
        </p:txBody>
      </p:sp>
      <p:sp>
        <p:nvSpPr>
          <p:cNvPr id="9" name="TextBox 8">
            <a:extLst>
              <a:ext uri="{FF2B5EF4-FFF2-40B4-BE49-F238E27FC236}">
                <a16:creationId xmlns:a16="http://schemas.microsoft.com/office/drawing/2014/main" id="{A4D4C8C3-77A1-8906-3DD5-C52F437959BE}"/>
              </a:ext>
            </a:extLst>
          </p:cNvPr>
          <p:cNvSpPr txBox="1"/>
          <p:nvPr/>
        </p:nvSpPr>
        <p:spPr>
          <a:xfrm>
            <a:off x="152399" y="1206788"/>
            <a:ext cx="12453257" cy="4401205"/>
          </a:xfrm>
          <a:prstGeom prst="rect">
            <a:avLst/>
          </a:prstGeom>
          <a:noFill/>
        </p:spPr>
        <p:txBody>
          <a:bodyPr wrap="square" rtlCol="0">
            <a:spAutoFit/>
          </a:bodyPr>
          <a:lstStyle/>
          <a:p>
            <a:r>
              <a:rPr lang="en-GB" sz="2800" b="1" dirty="0">
                <a:solidFill>
                  <a:srgbClr val="002060"/>
                </a:solidFill>
                <a:latin typeface="Arial" panose="020B0604020202020204" pitchFamily="34" charset="0"/>
                <a:cs typeface="Arial" panose="020B0604020202020204" pitchFamily="34" charset="0"/>
              </a:rPr>
              <a:t>Current guidance</a:t>
            </a: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Transmission related to particle size &amp; distance only </a:t>
            </a: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Large droplets at close range and small aerosols at long range</a:t>
            </a: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Doesn’t take account other factors which impact transmission</a:t>
            </a:r>
          </a:p>
          <a:p>
            <a:endParaRPr lang="en-GB" sz="2800" dirty="0">
              <a:latin typeface="Arial" panose="020B0604020202020204" pitchFamily="34" charset="0"/>
              <a:cs typeface="Arial" panose="020B0604020202020204" pitchFamily="34" charset="0"/>
            </a:endParaRPr>
          </a:p>
          <a:p>
            <a:r>
              <a:rPr lang="en-GB" sz="2800" b="1" dirty="0">
                <a:solidFill>
                  <a:srgbClr val="002060"/>
                </a:solidFill>
                <a:latin typeface="Arial" panose="020B0604020202020204" pitchFamily="34" charset="0"/>
                <a:cs typeface="Arial" panose="020B0604020202020204" pitchFamily="34" charset="0"/>
              </a:rPr>
              <a:t>New guidance</a:t>
            </a: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Takes account of multiple factors which impact transmission </a:t>
            </a: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Ensures the National Infection Prevention &amp; Control Manual (NIPCM) remains evidence based</a:t>
            </a: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Better prepares us for next pandemic</a:t>
            </a:r>
          </a:p>
        </p:txBody>
      </p:sp>
    </p:spTree>
    <p:extLst>
      <p:ext uri="{BB962C8B-B14F-4D97-AF65-F5344CB8AC3E}">
        <p14:creationId xmlns:p14="http://schemas.microsoft.com/office/powerpoint/2010/main" val="399480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DD69-06FF-F905-C10F-5E4024AF462C}"/>
              </a:ext>
            </a:extLst>
          </p:cNvPr>
          <p:cNvSpPr>
            <a:spLocks noGrp="1"/>
          </p:cNvSpPr>
          <p:nvPr>
            <p:ph type="title"/>
          </p:nvPr>
        </p:nvSpPr>
        <p:spPr>
          <a:xfrm>
            <a:off x="206114" y="698015"/>
            <a:ext cx="10515600" cy="539443"/>
          </a:xfrm>
        </p:spPr>
        <p:txBody>
          <a:bodyPr>
            <a:noAutofit/>
          </a:bodyPr>
          <a:lstStyle/>
          <a:p>
            <a:r>
              <a:rPr lang="en-GB" sz="4400" dirty="0"/>
              <a:t>What does it mean for IPC Practice?</a:t>
            </a:r>
          </a:p>
        </p:txBody>
      </p:sp>
      <p:sp>
        <p:nvSpPr>
          <p:cNvPr id="3" name="Content Placeholder 2">
            <a:extLst>
              <a:ext uri="{FF2B5EF4-FFF2-40B4-BE49-F238E27FC236}">
                <a16:creationId xmlns:a16="http://schemas.microsoft.com/office/drawing/2014/main" id="{0A980559-60CD-2E15-0F29-ACD8F4264448}"/>
              </a:ext>
            </a:extLst>
          </p:cNvPr>
          <p:cNvSpPr>
            <a:spLocks noGrp="1"/>
          </p:cNvSpPr>
          <p:nvPr>
            <p:ph idx="1"/>
          </p:nvPr>
        </p:nvSpPr>
        <p:spPr>
          <a:xfrm>
            <a:off x="206114" y="1538925"/>
            <a:ext cx="6481013" cy="5037366"/>
          </a:xfrm>
        </p:spPr>
        <p:txBody>
          <a:bodyPr>
            <a:normAutofit/>
          </a:bodyPr>
          <a:lstStyle/>
          <a:p>
            <a:endParaRPr lang="en-GB" b="1" dirty="0">
              <a:solidFill>
                <a:schemeClr val="accent2"/>
              </a:solidFill>
            </a:endParaRPr>
          </a:p>
          <a:p>
            <a:endParaRPr lang="en-GB" sz="2400" dirty="0"/>
          </a:p>
          <a:p>
            <a:endParaRPr lang="en-GB" dirty="0"/>
          </a:p>
        </p:txBody>
      </p:sp>
      <p:pic>
        <p:nvPicPr>
          <p:cNvPr id="5" name="Picture 4">
            <a:extLst>
              <a:ext uri="{FF2B5EF4-FFF2-40B4-BE49-F238E27FC236}">
                <a16:creationId xmlns:a16="http://schemas.microsoft.com/office/drawing/2014/main" id="{8BFD70E8-4C28-BF2F-0E56-8CFA8F3E8D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5110" r="15110"/>
          <a:stretch/>
        </p:blipFill>
        <p:spPr>
          <a:xfrm>
            <a:off x="7323364" y="1538925"/>
            <a:ext cx="4306452" cy="4104000"/>
          </a:xfrm>
          <a:prstGeom prst="round1Rect">
            <a:avLst/>
          </a:prstGeom>
        </p:spPr>
      </p:pic>
      <p:sp>
        <p:nvSpPr>
          <p:cNvPr id="4" name="TextBox 3">
            <a:extLst>
              <a:ext uri="{FF2B5EF4-FFF2-40B4-BE49-F238E27FC236}">
                <a16:creationId xmlns:a16="http://schemas.microsoft.com/office/drawing/2014/main" id="{0D15361C-F00F-3102-4BCC-C324F0A5444A}"/>
              </a:ext>
            </a:extLst>
          </p:cNvPr>
          <p:cNvSpPr txBox="1"/>
          <p:nvPr/>
        </p:nvSpPr>
        <p:spPr>
          <a:xfrm>
            <a:off x="435429" y="1905000"/>
            <a:ext cx="6694714" cy="3539430"/>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General points (Fluid Resistant Surgical Mask or Respiratory Protective Equipment):</a:t>
            </a:r>
          </a:p>
          <a:p>
            <a:endParaRPr lang="en-GB" sz="2800" b="1" dirty="0">
              <a:solidFill>
                <a:schemeClr val="accent2"/>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GB" sz="2800" b="1" dirty="0">
                <a:solidFill>
                  <a:schemeClr val="accent2"/>
                </a:solidFill>
                <a:latin typeface="Arial" panose="020B0604020202020204" pitchFamily="34" charset="0"/>
                <a:cs typeface="Arial" panose="020B0604020202020204" pitchFamily="34" charset="0"/>
              </a:rPr>
              <a:t>Selection based on R Category</a:t>
            </a:r>
          </a:p>
          <a:p>
            <a:pPr marL="914400" lvl="1" indent="-457200">
              <a:buFont typeface="Wingdings" panose="05000000000000000000" pitchFamily="2" charset="2"/>
              <a:buChar char="Ø"/>
            </a:pPr>
            <a:r>
              <a:rPr lang="en-GB" sz="2800" b="1" dirty="0">
                <a:solidFill>
                  <a:schemeClr val="accent2"/>
                </a:solidFill>
                <a:latin typeface="Arial" panose="020B0604020202020204" pitchFamily="34" charset="0"/>
                <a:cs typeface="Arial" panose="020B0604020202020204" pitchFamily="34" charset="0"/>
              </a:rPr>
              <a:t>Must be donned on entry to room</a:t>
            </a:r>
          </a:p>
          <a:p>
            <a:pPr marL="914400" lvl="1" indent="-457200">
              <a:buFont typeface="Wingdings" panose="05000000000000000000" pitchFamily="2" charset="2"/>
              <a:buChar char="Ø"/>
            </a:pPr>
            <a:r>
              <a:rPr lang="en-GB" sz="2800" b="1" dirty="0">
                <a:solidFill>
                  <a:schemeClr val="accent2"/>
                </a:solidFill>
                <a:latin typeface="Arial" panose="020B0604020202020204" pitchFamily="34" charset="0"/>
                <a:cs typeface="Arial" panose="020B0604020202020204" pitchFamily="34" charset="0"/>
              </a:rPr>
              <a:t>Sessional use in cohorts</a:t>
            </a:r>
          </a:p>
        </p:txBody>
      </p:sp>
    </p:spTree>
    <p:extLst>
      <p:ext uri="{BB962C8B-B14F-4D97-AF65-F5344CB8AC3E}">
        <p14:creationId xmlns:p14="http://schemas.microsoft.com/office/powerpoint/2010/main" val="20075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C408D-509E-E65F-9BC1-99A4F74F9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6C6E4-9752-302D-D500-058142B4427F}"/>
              </a:ext>
            </a:extLst>
          </p:cNvPr>
          <p:cNvSpPr>
            <a:spLocks noGrp="1"/>
          </p:cNvSpPr>
          <p:nvPr>
            <p:ph type="title"/>
          </p:nvPr>
        </p:nvSpPr>
        <p:spPr>
          <a:xfrm>
            <a:off x="267829" y="666551"/>
            <a:ext cx="10515600" cy="898384"/>
          </a:xfrm>
        </p:spPr>
        <p:txBody>
          <a:bodyPr>
            <a:normAutofit/>
          </a:bodyPr>
          <a:lstStyle/>
          <a:p>
            <a:r>
              <a:rPr lang="en-GB" sz="4400" dirty="0"/>
              <a:t>What does it mean for IPC practice?</a:t>
            </a:r>
          </a:p>
        </p:txBody>
      </p:sp>
      <p:pic>
        <p:nvPicPr>
          <p:cNvPr id="3" name="Picture 2">
            <a:extLst>
              <a:ext uri="{FF2B5EF4-FFF2-40B4-BE49-F238E27FC236}">
                <a16:creationId xmlns:a16="http://schemas.microsoft.com/office/drawing/2014/main" id="{4E20487C-B27A-6EA8-D4CF-6AA0887690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767" r="5767"/>
          <a:stretch/>
        </p:blipFill>
        <p:spPr>
          <a:xfrm>
            <a:off x="7541079" y="1638257"/>
            <a:ext cx="4306452" cy="4104000"/>
          </a:xfrm>
          <a:prstGeom prst="round1Rect">
            <a:avLst/>
          </a:prstGeom>
        </p:spPr>
      </p:pic>
      <p:sp>
        <p:nvSpPr>
          <p:cNvPr id="7" name="TextBox 6">
            <a:extLst>
              <a:ext uri="{FF2B5EF4-FFF2-40B4-BE49-F238E27FC236}">
                <a16:creationId xmlns:a16="http://schemas.microsoft.com/office/drawing/2014/main" id="{22E92A5F-C768-3CAC-A38D-1C21413AF283}"/>
              </a:ext>
            </a:extLst>
          </p:cNvPr>
          <p:cNvSpPr txBox="1"/>
          <p:nvPr/>
        </p:nvSpPr>
        <p:spPr>
          <a:xfrm>
            <a:off x="180744" y="1217978"/>
            <a:ext cx="6818770" cy="6370975"/>
          </a:xfrm>
          <a:prstGeom prst="rect">
            <a:avLst/>
          </a:prstGeom>
          <a:noFill/>
        </p:spPr>
        <p:txBody>
          <a:bodyPr wrap="square" rtlCol="0">
            <a:spAutoFit/>
          </a:bodyPr>
          <a:lstStyle/>
          <a:p>
            <a:pPr lvl="1"/>
            <a:endParaRPr lang="en-GB" b="1" dirty="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Fluid Resistant Surgical Masks (FRSM)</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For R1 pathogens</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Worn when pathogen unknown</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Worn when providing care to immunocompromised individuals </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Worn by immunocompromised individuals when leaving protective isolation room</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Extended use by HCWs, Patients and Visitors during epidemic/high rate of local transmission</a:t>
            </a:r>
          </a:p>
          <a:p>
            <a:pPr marL="742950" lvl="1" indent="-285750">
              <a:buFont typeface="Arial" panose="020B0604020202020204" pitchFamily="34" charset="0"/>
              <a:buChar char="•"/>
            </a:pPr>
            <a:endParaRPr lang="en-GB" b="1" dirty="0">
              <a:solidFill>
                <a:schemeClr val="accent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b="1" dirty="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36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785AD-78B6-03C4-E017-791D7EFB7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8E443-9DA8-9FB4-627E-1AE49944C081}"/>
              </a:ext>
            </a:extLst>
          </p:cNvPr>
          <p:cNvSpPr>
            <a:spLocks noGrp="1"/>
          </p:cNvSpPr>
          <p:nvPr>
            <p:ph type="title"/>
          </p:nvPr>
        </p:nvSpPr>
        <p:spPr>
          <a:xfrm>
            <a:off x="462423" y="640541"/>
            <a:ext cx="10515600" cy="898384"/>
          </a:xfrm>
        </p:spPr>
        <p:txBody>
          <a:bodyPr>
            <a:normAutofit/>
          </a:bodyPr>
          <a:lstStyle/>
          <a:p>
            <a:r>
              <a:rPr lang="en-GB" sz="4400" dirty="0"/>
              <a:t>What does it mean for IPC practice?</a:t>
            </a:r>
          </a:p>
        </p:txBody>
      </p:sp>
      <p:sp>
        <p:nvSpPr>
          <p:cNvPr id="4" name="TextBox 3">
            <a:extLst>
              <a:ext uri="{FF2B5EF4-FFF2-40B4-BE49-F238E27FC236}">
                <a16:creationId xmlns:a16="http://schemas.microsoft.com/office/drawing/2014/main" id="{DD965B6D-0F6B-68EF-E5F4-4C44CA786EE1}"/>
              </a:ext>
            </a:extLst>
          </p:cNvPr>
          <p:cNvSpPr txBox="1"/>
          <p:nvPr/>
        </p:nvSpPr>
        <p:spPr>
          <a:xfrm>
            <a:off x="158972" y="1704932"/>
            <a:ext cx="6841891" cy="3970318"/>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Respiratory Protective Equipment</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Worn for R2 and R3 pathogens</a:t>
            </a:r>
          </a:p>
          <a:p>
            <a:pPr marL="742950" lvl="1" indent="-285750">
              <a:buFont typeface="Arial" panose="020B0604020202020204" pitchFamily="34" charset="0"/>
              <a:buChar char="•"/>
            </a:pPr>
            <a:r>
              <a:rPr lang="en-GB" sz="2800" b="1" dirty="0">
                <a:solidFill>
                  <a:schemeClr val="accent2"/>
                </a:solidFill>
                <a:latin typeface="Arial" panose="020B0604020202020204" pitchFamily="34" charset="0"/>
                <a:cs typeface="Arial" panose="020B0604020202020204" pitchFamily="34" charset="0"/>
              </a:rPr>
              <a:t>Worn for R1 pathogens </a:t>
            </a:r>
          </a:p>
          <a:p>
            <a:pPr marL="1200150" lvl="2" indent="-285750">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If advised to do so by personal medical practitioner due to risk of severe outcome</a:t>
            </a:r>
          </a:p>
          <a:p>
            <a:pPr marL="1200150" lvl="2" indent="-285750">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Personal choice (informed by awareness of risk) </a:t>
            </a:r>
          </a:p>
          <a:p>
            <a:pPr marL="1200150" lvl="2" indent="-285750">
              <a:buFont typeface="Arial" panose="020B0604020202020204" pitchFamily="34" charset="0"/>
              <a:buChar char="•"/>
            </a:pPr>
            <a:endParaRPr lang="en-GB" sz="2800" b="1"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B72313-B7FB-95FB-A4C6-26E9017E68F0}"/>
              </a:ext>
            </a:extLst>
          </p:cNvPr>
          <p:cNvPicPr>
            <a:picLocks noChangeAspect="1"/>
          </p:cNvPicPr>
          <p:nvPr/>
        </p:nvPicPr>
        <p:blipFill>
          <a:blip r:embed="rId3"/>
          <a:stretch>
            <a:fillRect/>
          </a:stretch>
        </p:blipFill>
        <p:spPr>
          <a:xfrm>
            <a:off x="7289799" y="1538925"/>
            <a:ext cx="4096877" cy="4267581"/>
          </a:xfrm>
          <a:prstGeom prst="rect">
            <a:avLst/>
          </a:prstGeom>
        </p:spPr>
      </p:pic>
    </p:spTree>
    <p:extLst>
      <p:ext uri="{BB962C8B-B14F-4D97-AF65-F5344CB8AC3E}">
        <p14:creationId xmlns:p14="http://schemas.microsoft.com/office/powerpoint/2010/main" val="399863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887F6-DCA0-C36E-ABE1-852989FCB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8A070-4629-4359-C213-1C688378B71B}"/>
              </a:ext>
            </a:extLst>
          </p:cNvPr>
          <p:cNvSpPr>
            <a:spLocks noGrp="1"/>
          </p:cNvSpPr>
          <p:nvPr>
            <p:ph type="title"/>
          </p:nvPr>
        </p:nvSpPr>
        <p:spPr>
          <a:xfrm>
            <a:off x="538631" y="747946"/>
            <a:ext cx="10515600" cy="898384"/>
          </a:xfrm>
        </p:spPr>
        <p:txBody>
          <a:bodyPr>
            <a:normAutofit/>
          </a:bodyPr>
          <a:lstStyle/>
          <a:p>
            <a:r>
              <a:rPr lang="en-GB" sz="4400" dirty="0"/>
              <a:t>What does it mean for IPC practice?</a:t>
            </a:r>
          </a:p>
        </p:txBody>
      </p:sp>
      <p:graphicFrame>
        <p:nvGraphicFramePr>
          <p:cNvPr id="3" name="Table 2" descr="Table title ">
            <a:extLst>
              <a:ext uri="{FF2B5EF4-FFF2-40B4-BE49-F238E27FC236}">
                <a16:creationId xmlns:a16="http://schemas.microsoft.com/office/drawing/2014/main" id="{FB1E00BF-7B39-507F-60C7-0953405FB952}"/>
              </a:ext>
            </a:extLst>
          </p:cNvPr>
          <p:cNvGraphicFramePr>
            <a:graphicFrameLocks noGrp="1"/>
          </p:cNvGraphicFramePr>
          <p:nvPr>
            <p:extLst>
              <p:ext uri="{D42A27DB-BD31-4B8C-83A1-F6EECF244321}">
                <p14:modId xmlns:p14="http://schemas.microsoft.com/office/powerpoint/2010/main" val="1207087947"/>
              </p:ext>
            </p:extLst>
          </p:nvPr>
        </p:nvGraphicFramePr>
        <p:xfrm>
          <a:off x="858983" y="1646330"/>
          <a:ext cx="10515601" cy="3414943"/>
        </p:xfrm>
        <a:graphic>
          <a:graphicData uri="http://schemas.openxmlformats.org/drawingml/2006/table">
            <a:tbl>
              <a:tblPr firstRow="1" bandRow="1">
                <a:tableStyleId>{F5AB1C69-6EDB-4FF4-983F-18BD219EF322}</a:tableStyleId>
              </a:tblPr>
              <a:tblGrid>
                <a:gridCol w="3380237">
                  <a:extLst>
                    <a:ext uri="{9D8B030D-6E8A-4147-A177-3AD203B41FA5}">
                      <a16:colId xmlns:a16="http://schemas.microsoft.com/office/drawing/2014/main" val="3076509765"/>
                    </a:ext>
                  </a:extLst>
                </a:gridCol>
                <a:gridCol w="3567682">
                  <a:extLst>
                    <a:ext uri="{9D8B030D-6E8A-4147-A177-3AD203B41FA5}">
                      <a16:colId xmlns:a16="http://schemas.microsoft.com/office/drawing/2014/main" val="1853422351"/>
                    </a:ext>
                  </a:extLst>
                </a:gridCol>
                <a:gridCol w="3567682">
                  <a:extLst>
                    <a:ext uri="{9D8B030D-6E8A-4147-A177-3AD203B41FA5}">
                      <a16:colId xmlns:a16="http://schemas.microsoft.com/office/drawing/2014/main" val="3885454691"/>
                    </a:ext>
                  </a:extLst>
                </a:gridCol>
              </a:tblGrid>
              <a:tr h="397423">
                <a:tc>
                  <a:txBody>
                    <a:bodyPr/>
                    <a:lstStyle/>
                    <a:p>
                      <a:pPr algn="ctr"/>
                      <a:r>
                        <a:rPr lang="en-GB" dirty="0"/>
                        <a:t>Category (example pathogens)</a:t>
                      </a:r>
                    </a:p>
                  </a:txBody>
                  <a:tcPr/>
                </a:tc>
                <a:tc>
                  <a:txBody>
                    <a:bodyPr/>
                    <a:lstStyle/>
                    <a:p>
                      <a:pPr algn="ctr"/>
                      <a:r>
                        <a:rPr lang="en-GB" dirty="0"/>
                        <a:t>Placement Requirements</a:t>
                      </a:r>
                    </a:p>
                  </a:txBody>
                  <a:tcPr/>
                </a:tc>
                <a:tc>
                  <a:txBody>
                    <a:bodyPr/>
                    <a:lstStyle/>
                    <a:p>
                      <a:pPr algn="ctr"/>
                      <a:r>
                        <a:rPr lang="en-GB" dirty="0"/>
                        <a:t>Mask Type</a:t>
                      </a:r>
                    </a:p>
                  </a:txBody>
                  <a:tcPr/>
                </a:tc>
                <a:extLst>
                  <a:ext uri="{0D108BD9-81ED-4DB2-BD59-A6C34878D82A}">
                    <a16:rowId xmlns:a16="http://schemas.microsoft.com/office/drawing/2014/main" val="1552995819"/>
                  </a:ext>
                </a:extLst>
              </a:tr>
              <a:tr h="738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R1 (</a:t>
                      </a:r>
                      <a:r>
                        <a:rPr lang="en-GB" sz="1800" b="1" dirty="0">
                          <a:solidFill>
                            <a:schemeClr val="tx1"/>
                          </a:solidFill>
                        </a:rPr>
                        <a:t>Bordetella pertussis, RSV, SARS-CoV-2, Endemic Influenza)</a:t>
                      </a:r>
                    </a:p>
                  </a:txBody>
                  <a:tcPr/>
                </a:tc>
                <a:tc>
                  <a:txBody>
                    <a:bodyPr/>
                    <a:lstStyle/>
                    <a:p>
                      <a:pPr algn="ctr"/>
                      <a:r>
                        <a:rPr lang="en-GB" b="1" dirty="0"/>
                        <a:t>Single </a:t>
                      </a:r>
                      <a:r>
                        <a:rPr lang="en-GB" b="1" dirty="0" err="1"/>
                        <a:t>en</a:t>
                      </a:r>
                      <a:r>
                        <a:rPr lang="en-GB" b="1" dirty="0"/>
                        <a:t> suite room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FRSM*</a:t>
                      </a:r>
                    </a:p>
                  </a:txBody>
                  <a:tcPr/>
                </a:tc>
                <a:extLst>
                  <a:ext uri="{0D108BD9-81ED-4DB2-BD59-A6C34878D82A}">
                    <a16:rowId xmlns:a16="http://schemas.microsoft.com/office/drawing/2014/main" val="3694999054"/>
                  </a:ext>
                </a:extLst>
              </a:tr>
              <a:tr h="908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R2 (</a:t>
                      </a:r>
                      <a:r>
                        <a:rPr lang="en-GB" sz="1800" b="1" dirty="0">
                          <a:solidFill>
                            <a:schemeClr val="tx1"/>
                          </a:solidFill>
                        </a:rPr>
                        <a:t>Varicella zoster, Pulmonary Tuberculosis, Measles virus, some HCIDs)</a:t>
                      </a:r>
                    </a:p>
                    <a:p>
                      <a:pPr algn="ctr"/>
                      <a:endParaRPr lang="en-GB" dirty="0"/>
                    </a:p>
                  </a:txBody>
                  <a:tcPr/>
                </a:tc>
                <a:tc>
                  <a:txBody>
                    <a:bodyPr/>
                    <a:lstStyle/>
                    <a:p>
                      <a:pPr algn="ctr"/>
                      <a:r>
                        <a:rPr lang="en-GB" b="1" dirty="0"/>
                        <a:t>NPIR or PPVL or Single </a:t>
                      </a:r>
                      <a:r>
                        <a:rPr lang="en-GB" b="1" dirty="0" err="1"/>
                        <a:t>en</a:t>
                      </a:r>
                      <a:r>
                        <a:rPr lang="en-GB" b="1" dirty="0"/>
                        <a:t> suite room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RPE</a:t>
                      </a:r>
                    </a:p>
                  </a:txBody>
                  <a:tcPr/>
                </a:tc>
                <a:extLst>
                  <a:ext uri="{0D108BD9-81ED-4DB2-BD59-A6C34878D82A}">
                    <a16:rowId xmlns:a16="http://schemas.microsoft.com/office/drawing/2014/main" val="1704777671"/>
                  </a:ext>
                </a:extLst>
              </a:tr>
              <a:tr h="567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R3 (some </a:t>
                      </a:r>
                      <a:r>
                        <a:rPr lang="en-GB" sz="1800" b="1" dirty="0">
                          <a:solidFill>
                            <a:schemeClr val="tx1"/>
                          </a:solidFill>
                        </a:rPr>
                        <a:t>HCIDs, Novel respiratory virus)</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NPIR or PPVL in an IDU</a:t>
                      </a:r>
                    </a:p>
                    <a:p>
                      <a:pPr algn="ctr"/>
                      <a:endParaRPr lang="en-GB" dirty="0"/>
                    </a:p>
                  </a:txBody>
                  <a:tcPr/>
                </a:tc>
                <a:tc>
                  <a:txBody>
                    <a:bodyPr/>
                    <a:lstStyle/>
                    <a:p>
                      <a:pPr algn="ctr"/>
                      <a:r>
                        <a:rPr lang="en-GB" b="1" dirty="0"/>
                        <a:t>RPE</a:t>
                      </a:r>
                    </a:p>
                  </a:txBody>
                  <a:tcPr/>
                </a:tc>
                <a:extLst>
                  <a:ext uri="{0D108BD9-81ED-4DB2-BD59-A6C34878D82A}">
                    <a16:rowId xmlns:a16="http://schemas.microsoft.com/office/drawing/2014/main" val="756624510"/>
                  </a:ext>
                </a:extLst>
              </a:tr>
            </a:tbl>
          </a:graphicData>
        </a:graphic>
      </p:graphicFrame>
      <p:sp>
        <p:nvSpPr>
          <p:cNvPr id="4" name="TextBox 3">
            <a:extLst>
              <a:ext uri="{FF2B5EF4-FFF2-40B4-BE49-F238E27FC236}">
                <a16:creationId xmlns:a16="http://schemas.microsoft.com/office/drawing/2014/main" id="{3C47D61F-681A-5BFB-8A6F-09E6AF21B594}"/>
              </a:ext>
            </a:extLst>
          </p:cNvPr>
          <p:cNvSpPr txBox="1"/>
          <p:nvPr/>
        </p:nvSpPr>
        <p:spPr>
          <a:xfrm>
            <a:off x="932873" y="5211670"/>
            <a:ext cx="8469745" cy="1446550"/>
          </a:xfrm>
          <a:prstGeom prst="rect">
            <a:avLst/>
          </a:prstGeom>
          <a:noFill/>
        </p:spPr>
        <p:txBody>
          <a:bodyPr wrap="square" rtlCol="0">
            <a:spAutoFit/>
          </a:bodyPr>
          <a:lstStyle/>
          <a:p>
            <a:r>
              <a:rPr lang="en-GB" sz="2200" b="1" dirty="0">
                <a:solidFill>
                  <a:srgbClr val="0070C0"/>
                </a:solidFill>
                <a:latin typeface="Arial" panose="020B0604020202020204" pitchFamily="34" charset="0"/>
                <a:cs typeface="Arial" panose="020B0604020202020204" pitchFamily="34" charset="0"/>
              </a:rPr>
              <a:t>*Option to wear RPE for R1 pathogens;</a:t>
            </a:r>
          </a:p>
          <a:p>
            <a:pPr marL="742950" lvl="1" indent="-285750">
              <a:buFont typeface="Arial" panose="020B0604020202020204" pitchFamily="34" charset="0"/>
              <a:buChar char="•"/>
            </a:pPr>
            <a:r>
              <a:rPr lang="en-GB" sz="2200" b="1" dirty="0">
                <a:solidFill>
                  <a:srgbClr val="0070C0"/>
                </a:solidFill>
                <a:latin typeface="Arial" panose="020B0604020202020204" pitchFamily="34" charset="0"/>
                <a:cs typeface="Arial" panose="020B0604020202020204" pitchFamily="34" charset="0"/>
              </a:rPr>
              <a:t>If advised to do so by personal medical practitioner due to risk of severe outcome</a:t>
            </a:r>
          </a:p>
          <a:p>
            <a:pPr marL="742950" lvl="1" indent="-285750">
              <a:buFont typeface="Arial" panose="020B0604020202020204" pitchFamily="34" charset="0"/>
              <a:buChar char="•"/>
            </a:pPr>
            <a:r>
              <a:rPr lang="en-GB" sz="2200" b="1" dirty="0">
                <a:solidFill>
                  <a:srgbClr val="0070C0"/>
                </a:solidFill>
                <a:latin typeface="Arial" panose="020B0604020202020204" pitchFamily="34" charset="0"/>
                <a:cs typeface="Arial" panose="020B0604020202020204" pitchFamily="34" charset="0"/>
              </a:rPr>
              <a:t>Personal choice (informed by awareness of risk) </a:t>
            </a:r>
          </a:p>
        </p:txBody>
      </p:sp>
    </p:spTree>
    <p:extLst>
      <p:ext uri="{BB962C8B-B14F-4D97-AF65-F5344CB8AC3E}">
        <p14:creationId xmlns:p14="http://schemas.microsoft.com/office/powerpoint/2010/main" val="303901908"/>
      </p:ext>
    </p:extLst>
  </p:cSld>
  <p:clrMapOvr>
    <a:masterClrMapping/>
  </p:clrMapOvr>
</p:sld>
</file>

<file path=ppt/theme/theme1.xml><?xml version="1.0" encoding="utf-8"?>
<a:theme xmlns:a="http://schemas.openxmlformats.org/drawingml/2006/main" name="Office Theme">
  <a:themeElements>
    <a:clrScheme name="TBPs">
      <a:dk1>
        <a:srgbClr val="262626"/>
      </a:dk1>
      <a:lt1>
        <a:sysClr val="window" lastClr="FFFFFF"/>
      </a:lt1>
      <a:dk2>
        <a:srgbClr val="262626"/>
      </a:dk2>
      <a:lt2>
        <a:srgbClr val="E8E8E8"/>
      </a:lt2>
      <a:accent1>
        <a:srgbClr val="87189D"/>
      </a:accent1>
      <a:accent2>
        <a:srgbClr val="0077C8"/>
      </a:accent2>
      <a:accent3>
        <a:srgbClr val="002D72"/>
      </a:accent3>
      <a:accent4>
        <a:srgbClr val="2CCCD3"/>
      </a:accent4>
      <a:accent5>
        <a:srgbClr val="78BE21"/>
      </a:accent5>
      <a:accent6>
        <a:srgbClr val="AC145A"/>
      </a:accent6>
      <a:hlink>
        <a:srgbClr val="002D72"/>
      </a:hlink>
      <a:folHlink>
        <a:srgbClr val="0077C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BPs_template" id="{24C77277-EFFD-4513-8244-E26F3D9857B8}" vid="{69C443D8-205B-469D-9DD3-854D5F3BBE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4199b9c-a89e-442f-9799-431511f14748}" enabled="1" method="Privileged" siteId="{10efe0bd-a030-4bca-809c-b5e6745e499a}" removed="0"/>
</clbl:labelList>
</file>

<file path=docProps/app.xml><?xml version="1.0" encoding="utf-8"?>
<Properties xmlns="http://schemas.openxmlformats.org/officeDocument/2006/extended-properties" xmlns:vt="http://schemas.openxmlformats.org/officeDocument/2006/docPropsVTypes">
  <Template>2026-06-05 TBPs_PPT_template</Template>
  <TotalTime>2804</TotalTime>
  <Words>1560</Words>
  <Application>Microsoft Office PowerPoint</Application>
  <PresentationFormat>Widescreen</PresentationFormat>
  <Paragraphs>141</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Wingdings</vt:lpstr>
      <vt:lpstr>Office Theme</vt:lpstr>
      <vt:lpstr>Transmission Based Precautions (TBPs) – Change is coming</vt:lpstr>
      <vt:lpstr>What are TBPs What is changing?  Why is it changing? What does this mean for IPC practice? Who does it apply to? When is it happening? Where can more info be found? </vt:lpstr>
      <vt:lpstr>What are TBPs?</vt:lpstr>
      <vt:lpstr>What is changing?</vt:lpstr>
      <vt:lpstr>Why is it changing?</vt:lpstr>
      <vt:lpstr>What does it mean for IPC Practice?</vt:lpstr>
      <vt:lpstr>What does it mean for IPC practice?</vt:lpstr>
      <vt:lpstr>What does it mean for IPC practice?</vt:lpstr>
      <vt:lpstr>What does it mean for IPC practice?</vt:lpstr>
      <vt:lpstr>Who does it apply to?</vt:lpstr>
      <vt:lpstr>When is it happening?</vt:lpstr>
      <vt:lpstr>PowerPoint Presentation</vt:lpstr>
      <vt:lpstr>PowerPoint Presentation</vt:lpstr>
      <vt:lpstr>PowerPoint Presentation</vt:lpstr>
    </vt:vector>
  </TitlesOfParts>
  <Company>NHSS National Services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Susie Dodd</dc:creator>
  <cp:lastModifiedBy>Caroline Creasey</cp:lastModifiedBy>
  <cp:revision>8</cp:revision>
  <dcterms:created xsi:type="dcterms:W3CDTF">2026-06-05T11:18:56Z</dcterms:created>
  <dcterms:modified xsi:type="dcterms:W3CDTF">2026-06-10T10:00:00Z</dcterms:modified>
</cp:coreProperties>
</file>